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4"/>
  </p:sldMasterIdLst>
  <p:notesMasterIdLst>
    <p:notesMasterId r:id="rId53"/>
  </p:notesMasterIdLst>
  <p:handoutMasterIdLst>
    <p:handoutMasterId r:id="rId54"/>
  </p:handoutMasterIdLst>
  <p:sldIdLst>
    <p:sldId id="256" r:id="rId5"/>
    <p:sldId id="257" r:id="rId6"/>
    <p:sldId id="280" r:id="rId7"/>
    <p:sldId id="273" r:id="rId8"/>
    <p:sldId id="334" r:id="rId9"/>
    <p:sldId id="335" r:id="rId10"/>
    <p:sldId id="337" r:id="rId11"/>
    <p:sldId id="338" r:id="rId12"/>
    <p:sldId id="366" r:id="rId13"/>
    <p:sldId id="274" r:id="rId14"/>
    <p:sldId id="320" r:id="rId15"/>
    <p:sldId id="321" r:id="rId16"/>
    <p:sldId id="322" r:id="rId17"/>
    <p:sldId id="286" r:id="rId18"/>
    <p:sldId id="339" r:id="rId19"/>
    <p:sldId id="362" r:id="rId20"/>
    <p:sldId id="278" r:id="rId21"/>
    <p:sldId id="340" r:id="rId22"/>
    <p:sldId id="341" r:id="rId23"/>
    <p:sldId id="367" r:id="rId24"/>
    <p:sldId id="368" r:id="rId25"/>
    <p:sldId id="342" r:id="rId26"/>
    <p:sldId id="317" r:id="rId27"/>
    <p:sldId id="293" r:id="rId28"/>
    <p:sldId id="343" r:id="rId29"/>
    <p:sldId id="344" r:id="rId30"/>
    <p:sldId id="345" r:id="rId31"/>
    <p:sldId id="346" r:id="rId32"/>
    <p:sldId id="347" r:id="rId33"/>
    <p:sldId id="331" r:id="rId34"/>
    <p:sldId id="332" r:id="rId35"/>
    <p:sldId id="333" r:id="rId36"/>
    <p:sldId id="294" r:id="rId37"/>
    <p:sldId id="295" r:id="rId38"/>
    <p:sldId id="315" r:id="rId39"/>
    <p:sldId id="363" r:id="rId40"/>
    <p:sldId id="356" r:id="rId41"/>
    <p:sldId id="357" r:id="rId42"/>
    <p:sldId id="358" r:id="rId43"/>
    <p:sldId id="359" r:id="rId44"/>
    <p:sldId id="360" r:id="rId45"/>
    <p:sldId id="365" r:id="rId46"/>
    <p:sldId id="364" r:id="rId47"/>
    <p:sldId id="354" r:id="rId48"/>
    <p:sldId id="353" r:id="rId49"/>
    <p:sldId id="355" r:id="rId50"/>
    <p:sldId id="300" r:id="rId51"/>
    <p:sldId id="352"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D048A8-E345-4732-90FD-BD3C317B13F9}">
          <p14:sldIdLst>
            <p14:sldId id="256"/>
            <p14:sldId id="257"/>
            <p14:sldId id="280"/>
            <p14:sldId id="273"/>
            <p14:sldId id="334"/>
            <p14:sldId id="335"/>
            <p14:sldId id="337"/>
            <p14:sldId id="338"/>
            <p14:sldId id="366"/>
            <p14:sldId id="274"/>
            <p14:sldId id="320"/>
            <p14:sldId id="321"/>
            <p14:sldId id="322"/>
            <p14:sldId id="286"/>
            <p14:sldId id="339"/>
            <p14:sldId id="362"/>
            <p14:sldId id="278"/>
            <p14:sldId id="340"/>
            <p14:sldId id="341"/>
            <p14:sldId id="367"/>
            <p14:sldId id="368"/>
            <p14:sldId id="342"/>
            <p14:sldId id="317"/>
            <p14:sldId id="293"/>
            <p14:sldId id="343"/>
            <p14:sldId id="344"/>
            <p14:sldId id="345"/>
            <p14:sldId id="346"/>
            <p14:sldId id="347"/>
            <p14:sldId id="331"/>
            <p14:sldId id="332"/>
            <p14:sldId id="333"/>
            <p14:sldId id="294"/>
            <p14:sldId id="295"/>
            <p14:sldId id="315"/>
            <p14:sldId id="363"/>
            <p14:sldId id="356"/>
            <p14:sldId id="357"/>
            <p14:sldId id="358"/>
            <p14:sldId id="359"/>
            <p14:sldId id="360"/>
            <p14:sldId id="365"/>
            <p14:sldId id="364"/>
            <p14:sldId id="354"/>
            <p14:sldId id="353"/>
            <p14:sldId id="355"/>
            <p14:sldId id="300"/>
            <p14:sldId id="3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32" autoAdjust="0"/>
    <p:restoredTop sz="93447" autoAdjust="0"/>
  </p:normalViewPr>
  <p:slideViewPr>
    <p:cSldViewPr snapToGrid="0">
      <p:cViewPr varScale="1">
        <p:scale>
          <a:sx n="85" d="100"/>
          <a:sy n="85" d="100"/>
        </p:scale>
        <p:origin x="326" y="53"/>
      </p:cViewPr>
      <p:guideLst/>
    </p:cSldViewPr>
  </p:slideViewPr>
  <p:notesTextViewPr>
    <p:cViewPr>
      <p:scale>
        <a:sx n="1" d="1"/>
        <a:sy n="1" d="1"/>
      </p:scale>
      <p:origin x="0" y="0"/>
    </p:cViewPr>
  </p:notesTextViewPr>
  <p:sorterViewPr>
    <p:cViewPr>
      <p:scale>
        <a:sx n="100" d="100"/>
        <a:sy n="100" d="100"/>
      </p:scale>
      <p:origin x="0" y="-25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vList3" loCatId="list" qsTypeId="urn:microsoft.com/office/officeart/2005/8/quickstyle/simple1" qsCatId="simple" csTypeId="urn:microsoft.com/office/officeart/2005/8/colors/accent5_5" csCatId="accent5" phldr="1"/>
      <dgm:spPr/>
      <dgm:t>
        <a:bodyPr/>
        <a:lstStyle/>
        <a:p>
          <a:endParaRPr lang="en-US"/>
        </a:p>
      </dgm:t>
    </dgm:pt>
    <dgm:pt modelId="{73D947E0-108F-4D20-A71E-3CF329F97212}">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mj-lt"/>
              <a:ea typeface="+mj-ea"/>
              <a:cs typeface="+mj-cs"/>
            </a:rPr>
            <a:t>REGISTRATION</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spc="50" baseline="0" dirty="0">
              <a:latin typeface="+mn-lt"/>
            </a:rPr>
            <a:t>User can register into CURA through this</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LOGIN PAGE</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spc="50" baseline="0" dirty="0">
              <a:latin typeface="+mn-lt"/>
            </a:rPr>
            <a:t>User can log into CURA through this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HOME</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50" baseline="0" dirty="0">
              <a:latin typeface="Tenorite"/>
              <a:ea typeface="+mn-ea"/>
              <a:cs typeface="+mn-cs"/>
            </a:rPr>
            <a:t>User can surf through CURA features through this</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50" baseline="0" dirty="0">
              <a:latin typeface="Tenorite"/>
              <a:ea typeface="+mn-ea"/>
              <a:cs typeface="+mn-cs"/>
            </a:rPr>
            <a:t>User can plan his schedule using this and work accordingly</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APPOINTMENTS</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kern="1200" spc="150" baseline="0" dirty="0">
              <a:latin typeface="Tenorite"/>
              <a:ea typeface="+mn-ea"/>
              <a:cs typeface="+mn-cs"/>
            </a:rPr>
            <a:t>SCHEDULING</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8FE81FEC-2664-411F-AEB3-065F29F52751}">
      <dgm:prSet>
        <dgm:style>
          <a:lnRef idx="2">
            <a:schemeClr val="dk1">
              <a:shade val="50000"/>
            </a:schemeClr>
          </a:lnRef>
          <a:fillRef idx="1">
            <a:schemeClr val="dk1"/>
          </a:fillRef>
          <a:effectRef idx="0">
            <a:schemeClr val="dk1"/>
          </a:effectRef>
          <a:fontRef idx="minor">
            <a:schemeClr val="lt1"/>
          </a:fontRef>
        </dgm:style>
      </dgm:prSet>
      <dgm:spPr/>
      <dgm:t>
        <a:bodyPr lIns="182880" tIns="182880" rIns="182880" bIns="182880"/>
        <a:lstStyle/>
        <a:p>
          <a:r>
            <a:rPr lang="en-US" kern="1200" spc="50" baseline="0" dirty="0">
              <a:latin typeface="Tenorite"/>
              <a:ea typeface="+mn-ea"/>
              <a:cs typeface="+mn-cs"/>
            </a:rPr>
            <a:t>User can schedule his appointment with doctor through this </a:t>
          </a:r>
        </a:p>
      </dgm:t>
    </dgm:pt>
    <dgm:pt modelId="{80230EB7-7230-4881-A631-309C07417378}" type="sibTrans" cxnId="{711E093C-AD42-45A4-8D40-A2D39702062E}">
      <dgm:prSet/>
      <dgm:spPr/>
      <dgm:t>
        <a:bodyPr/>
        <a:lstStyle/>
        <a:p>
          <a:endParaRPr lang="en-US">
            <a:latin typeface="+mn-lt"/>
          </a:endParaRPr>
        </a:p>
      </dgm:t>
    </dgm:pt>
    <dgm:pt modelId="{BCBC007E-0269-421B-9C41-DE26D5C3A822}" type="parTrans" cxnId="{711E093C-AD42-45A4-8D40-A2D39702062E}">
      <dgm:prSet/>
      <dgm:spPr/>
      <dgm:t>
        <a:bodyPr/>
        <a:lstStyle/>
        <a:p>
          <a:endParaRPr lang="en-US">
            <a:latin typeface="+mn-lt"/>
          </a:endParaRPr>
        </a:p>
      </dgm:t>
    </dgm:pt>
    <dgm:pt modelId="{C6382914-AF7E-4FD3-B307-FF10A9CF1357}" type="pres">
      <dgm:prSet presAssocID="{0DD8915E-DC14-41D6-9BB5-F49E1C265163}" presName="linearFlow" presStyleCnt="0">
        <dgm:presLayoutVars>
          <dgm:dir/>
          <dgm:resizeHandles val="exact"/>
        </dgm:presLayoutVars>
      </dgm:prSet>
      <dgm:spPr/>
    </dgm:pt>
    <dgm:pt modelId="{78A686B6-A392-4681-8A02-6B27EF729AEB}" type="pres">
      <dgm:prSet presAssocID="{73D947E0-108F-4D20-A71E-3CF329F97212}" presName="composite" presStyleCnt="0"/>
      <dgm:spPr/>
    </dgm:pt>
    <dgm:pt modelId="{A1837892-9385-4299-B240-777ABFB3EDB0}" type="pres">
      <dgm:prSet presAssocID="{73D947E0-108F-4D20-A71E-3CF329F97212}"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FCB86773-EDF5-4EB6-8155-CD8DDBA40130}" type="pres">
      <dgm:prSet presAssocID="{73D947E0-108F-4D20-A71E-3CF329F97212}" presName="txShp" presStyleLbl="node1" presStyleIdx="0" presStyleCnt="5" custLinFactNeighborY="-6">
        <dgm:presLayoutVars>
          <dgm:bulletEnabled val="1"/>
        </dgm:presLayoutVars>
      </dgm:prSet>
      <dgm:spPr/>
    </dgm:pt>
    <dgm:pt modelId="{91942B98-F08E-41AF-A90B-B2AD2D170A93}" type="pres">
      <dgm:prSet presAssocID="{AE813459-65AB-4FA9-B717-330DDA6DFA4E}" presName="spacing" presStyleCnt="0"/>
      <dgm:spPr/>
    </dgm:pt>
    <dgm:pt modelId="{876CFC20-448A-4B32-862F-3B0DA65C4442}" type="pres">
      <dgm:prSet presAssocID="{B1AFA1AF-0FF8-45B3-A6D0-0E255A2F637D}" presName="composite" presStyleCnt="0"/>
      <dgm:spPr/>
    </dgm:pt>
    <dgm:pt modelId="{CD81CAD9-5687-47F7-8003-90D0B3A1E2C4}" type="pres">
      <dgm:prSet presAssocID="{B1AFA1AF-0FF8-45B3-A6D0-0E255A2F637D}" presName="imgShp"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log outline"/>
        </a:ext>
      </dgm:extLst>
    </dgm:pt>
    <dgm:pt modelId="{51444353-F986-4986-A117-0405638E3E41}" type="pres">
      <dgm:prSet presAssocID="{B1AFA1AF-0FF8-45B3-A6D0-0E255A2F637D}" presName="txShp" presStyleLbl="node1" presStyleIdx="1" presStyleCnt="5">
        <dgm:presLayoutVars>
          <dgm:bulletEnabled val="1"/>
        </dgm:presLayoutVars>
      </dgm:prSet>
      <dgm:spPr/>
    </dgm:pt>
    <dgm:pt modelId="{531E5BFA-41E6-4EC1-A3BA-0406D36996A1}" type="pres">
      <dgm:prSet presAssocID="{88649F7A-400B-4056-965D-C9AC0B3AD942}" presName="spacing" presStyleCnt="0"/>
      <dgm:spPr/>
    </dgm:pt>
    <dgm:pt modelId="{D027C0F9-15C5-4F68-9410-93D92E2A0736}" type="pres">
      <dgm:prSet presAssocID="{E9682B4F-0217-4B50-923E-C104AA24290F}" presName="composite" presStyleCnt="0"/>
      <dgm:spPr/>
    </dgm:pt>
    <dgm:pt modelId="{7018F910-1C52-4240-AB80-F545F59AC26B}" type="pres">
      <dgm:prSet presAssocID="{E9682B4F-0217-4B50-923E-C104AA24290F}" presName="imgShp" presStyleLbl="fgImgPlace1" presStyleIdx="2" presStyleCnt="5" custLinFactY="34168" custLinFactNeighborX="-6513"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CFEFDCEB-9B7F-43DB-B49B-24A112B01351}" type="pres">
      <dgm:prSet presAssocID="{E9682B4F-0217-4B50-923E-C104AA24290F}" presName="txShp" presStyleLbl="node1" presStyleIdx="2" presStyleCnt="5">
        <dgm:presLayoutVars>
          <dgm:bulletEnabled val="1"/>
        </dgm:presLayoutVars>
      </dgm:prSet>
      <dgm:spPr/>
    </dgm:pt>
    <dgm:pt modelId="{F3F9C38B-C1E0-495F-8AE3-AFB921AE3171}" type="pres">
      <dgm:prSet presAssocID="{B8632E42-D7EB-4C31-877E-6F1B2801851A}" presName="spacing" presStyleCnt="0"/>
      <dgm:spPr/>
    </dgm:pt>
    <dgm:pt modelId="{88333D85-5781-4F8F-979A-0B7C0E723424}" type="pres">
      <dgm:prSet presAssocID="{4F85505A-81B6-4FDA-A144-900B71DAD946}" presName="composite" presStyleCnt="0"/>
      <dgm:spPr/>
    </dgm:pt>
    <dgm:pt modelId="{AE562B1D-1E11-46B0-ABF8-88A0A668D6C1}" type="pres">
      <dgm:prSet presAssocID="{4F85505A-81B6-4FDA-A144-900B71DAD946}" presName="imgShp" presStyleLbl="fgImgPlace1" presStyleIdx="3" presStyleCnt="5" custLinFactY="-29851" custLinFactNeighborX="-521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dvertising"/>
        </a:ext>
      </dgm:extLst>
    </dgm:pt>
    <dgm:pt modelId="{3D34AE2E-A767-460C-98E0-04FBDDDFB649}" type="pres">
      <dgm:prSet presAssocID="{4F85505A-81B6-4FDA-A144-900B71DAD946}" presName="txShp" presStyleLbl="node1" presStyleIdx="3" presStyleCnt="5">
        <dgm:presLayoutVars>
          <dgm:bulletEnabled val="1"/>
        </dgm:presLayoutVars>
      </dgm:prSet>
      <dgm:spPr/>
    </dgm:pt>
    <dgm:pt modelId="{6DBA9053-9D81-4992-96FE-BB3DBC5027EF}" type="pres">
      <dgm:prSet presAssocID="{68F74A88-49DC-44B1-BC0D-220A7B97601C}" presName="spacing" presStyleCnt="0"/>
      <dgm:spPr/>
    </dgm:pt>
    <dgm:pt modelId="{9F51AF73-C3C3-42D7-A1BC-E959199295DC}" type="pres">
      <dgm:prSet presAssocID="{A2322D3A-7AC2-4C5C-9D7E-EAB2313D47D4}" presName="composite" presStyleCnt="0"/>
      <dgm:spPr/>
    </dgm:pt>
    <dgm:pt modelId="{32A2BCE4-4B61-424A-A341-6CD93AB0E5BF}" type="pres">
      <dgm:prSet presAssocID="{A2322D3A-7AC2-4C5C-9D7E-EAB2313D47D4}" presName="imgShp"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llseye"/>
        </a:ext>
      </dgm:extLst>
    </dgm:pt>
    <dgm:pt modelId="{060A6ACC-D8B9-4FAB-B2EA-B391DE0279C3}" type="pres">
      <dgm:prSet presAssocID="{A2322D3A-7AC2-4C5C-9D7E-EAB2313D47D4}" presName="txShp" presStyleLbl="node1" presStyleIdx="4" presStyleCnt="5">
        <dgm:presLayoutVars>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74E3980E-1D64-4908-93E8-71D7ACA0B66A}" type="presOf" srcId="{B1AFA1AF-0FF8-45B3-A6D0-0E255A2F637D}" destId="{51444353-F986-4986-A117-0405638E3E41}" srcOrd="0" destOrd="0" presId="urn:microsoft.com/office/officeart/2005/8/layout/vList3"/>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B812FD3E-1492-426F-AC59-BC32AB856892}" type="presOf" srcId="{A2322D3A-7AC2-4C5C-9D7E-EAB2313D47D4}" destId="{060A6ACC-D8B9-4FAB-B2EA-B391DE0279C3}" srcOrd="0" destOrd="0" presId="urn:microsoft.com/office/officeart/2005/8/layout/vList3"/>
    <dgm:cxn modelId="{39626B5C-62EC-4A20-BC3D-6AB16CEBE455}" type="presOf" srcId="{50418D2B-9486-42DE-AFDD-1D31420040FF}" destId="{51444353-F986-4986-A117-0405638E3E41}" srcOrd="0" destOrd="1" presId="urn:microsoft.com/office/officeart/2005/8/layout/vList3"/>
    <dgm:cxn modelId="{0260FD45-FAA1-4FD7-9977-922457BC7B3D}" type="presOf" srcId="{0EC0C300-11E4-45CF-8418-973585107209}" destId="{CFEFDCEB-9B7F-43DB-B49B-24A112B01351}" srcOrd="0" destOrd="1" presId="urn:microsoft.com/office/officeart/2005/8/layout/vList3"/>
    <dgm:cxn modelId="{F942F56C-9025-4AA1-9B36-C5AE0A93B0F5}" srcId="{4F85505A-81B6-4FDA-A144-900B71DAD946}" destId="{FEB4A941-E9FA-4A86-A673-85FF34B35F20}" srcOrd="0" destOrd="0" parTransId="{39522508-BC4E-4DD5-A744-AFEFFE36DB74}" sibTransId="{97624CC8-6315-4683-B26C-C30D552DA5A6}"/>
    <dgm:cxn modelId="{3D03FD4C-9C0A-414B-8AF0-8C77808AA3A7}" type="presOf" srcId="{FEB4A941-E9FA-4A86-A673-85FF34B35F20}" destId="{3D34AE2E-A767-460C-98E0-04FBDDDFB649}" srcOrd="0" destOrd="1" presId="urn:microsoft.com/office/officeart/2005/8/layout/vList3"/>
    <dgm:cxn modelId="{ACD2BA4D-35B6-4F1F-AB6E-582BF8DECD16}" type="presOf" srcId="{73D947E0-108F-4D20-A71E-3CF329F97212}" destId="{FCB86773-EDF5-4EB6-8155-CD8DDBA40130}" srcOrd="0" destOrd="0" presId="urn:microsoft.com/office/officeart/2005/8/layout/vList3"/>
    <dgm:cxn modelId="{51563A4F-C0EB-47D6-B5BC-47A4E599AD4B}" srcId="{E9682B4F-0217-4B50-923E-C104AA24290F}" destId="{0EC0C300-11E4-45CF-8418-973585107209}" srcOrd="0" destOrd="0" parTransId="{1E4DD98E-100E-46B7-B24A-408BBF69E9FA}" sibTransId="{90FAB5D1-62B3-4FF6-A07D-EE607F529C32}"/>
    <dgm:cxn modelId="{836BEB53-F637-42AD-A905-80B56C3FFA55}" type="presOf" srcId="{30A490C8-22B4-4D68-875C-0F0DE2FF864D}" destId="{FCB86773-EDF5-4EB6-8155-CD8DDBA40130}" srcOrd="0" destOrd="1" presId="urn:microsoft.com/office/officeart/2005/8/layout/vList3"/>
    <dgm:cxn modelId="{2D633B56-E147-4EFC-B9EE-6C0413F329B0}" srcId="{0DD8915E-DC14-41D6-9BB5-F49E1C265163}" destId="{4F85505A-81B6-4FDA-A144-900B71DAD946}" srcOrd="3" destOrd="0" parTransId="{D9A96E25-7BBE-4DDD-8DDE-B4970D4340A8}" sibTransId="{68F74A88-49DC-44B1-BC0D-220A7B97601C}"/>
    <dgm:cxn modelId="{0CD60384-75B9-4148-A630-D527688DEAF2}" type="presOf" srcId="{4F85505A-81B6-4FDA-A144-900B71DAD946}" destId="{3D34AE2E-A767-460C-98E0-04FBDDDFB649}" srcOrd="0" destOrd="0" presId="urn:microsoft.com/office/officeart/2005/8/layout/vList3"/>
    <dgm:cxn modelId="{778CB0A9-9999-4B54-8215-B2DD3F9C36D5}" type="presOf" srcId="{E9682B4F-0217-4B50-923E-C104AA24290F}" destId="{CFEFDCEB-9B7F-43DB-B49B-24A112B01351}" srcOrd="0" destOrd="0" presId="urn:microsoft.com/office/officeart/2005/8/layout/vList3"/>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95768F8-6792-4C69-B726-0E280393ABD8}" type="presOf" srcId="{0DD8915E-DC14-41D6-9BB5-F49E1C265163}" destId="{C6382914-AF7E-4FD3-B307-FF10A9CF1357}" srcOrd="0" destOrd="0" presId="urn:microsoft.com/office/officeart/2005/8/layout/vList3"/>
    <dgm:cxn modelId="{2AF561F9-5613-4020-BD11-A0D9F57E1051}" type="presOf" srcId="{8FE81FEC-2664-411F-AEB3-065F29F52751}" destId="{060A6ACC-D8B9-4FAB-B2EA-B391DE0279C3}" srcOrd="0" destOrd="1" presId="urn:microsoft.com/office/officeart/2005/8/layout/vList3"/>
    <dgm:cxn modelId="{8CCC1807-269E-434E-B1B4-32B4B1B1FB65}" type="presParOf" srcId="{C6382914-AF7E-4FD3-B307-FF10A9CF1357}" destId="{78A686B6-A392-4681-8A02-6B27EF729AEB}" srcOrd="0" destOrd="0" presId="urn:microsoft.com/office/officeart/2005/8/layout/vList3"/>
    <dgm:cxn modelId="{07758807-428D-4A6D-A299-6BE6BABA99A5}" type="presParOf" srcId="{78A686B6-A392-4681-8A02-6B27EF729AEB}" destId="{A1837892-9385-4299-B240-777ABFB3EDB0}" srcOrd="0" destOrd="0" presId="urn:microsoft.com/office/officeart/2005/8/layout/vList3"/>
    <dgm:cxn modelId="{1C7B7F98-A2B4-486D-9D4B-2289CAE27A3B}" type="presParOf" srcId="{78A686B6-A392-4681-8A02-6B27EF729AEB}" destId="{FCB86773-EDF5-4EB6-8155-CD8DDBA40130}" srcOrd="1" destOrd="0" presId="urn:microsoft.com/office/officeart/2005/8/layout/vList3"/>
    <dgm:cxn modelId="{540BF14B-A547-412B-8C3B-D065AAD6BE76}" type="presParOf" srcId="{C6382914-AF7E-4FD3-B307-FF10A9CF1357}" destId="{91942B98-F08E-41AF-A90B-B2AD2D170A93}" srcOrd="1" destOrd="0" presId="urn:microsoft.com/office/officeart/2005/8/layout/vList3"/>
    <dgm:cxn modelId="{64DAE174-56E3-4616-A9E8-9C7D3FF8B837}" type="presParOf" srcId="{C6382914-AF7E-4FD3-B307-FF10A9CF1357}" destId="{876CFC20-448A-4B32-862F-3B0DA65C4442}" srcOrd="2" destOrd="0" presId="urn:microsoft.com/office/officeart/2005/8/layout/vList3"/>
    <dgm:cxn modelId="{A5C19CE1-D6DD-4DE9-A66C-F6A2C3423C2E}" type="presParOf" srcId="{876CFC20-448A-4B32-862F-3B0DA65C4442}" destId="{CD81CAD9-5687-47F7-8003-90D0B3A1E2C4}" srcOrd="0" destOrd="0" presId="urn:microsoft.com/office/officeart/2005/8/layout/vList3"/>
    <dgm:cxn modelId="{F249340D-D661-4E1A-A3EA-CAA7CC57FDFC}" type="presParOf" srcId="{876CFC20-448A-4B32-862F-3B0DA65C4442}" destId="{51444353-F986-4986-A117-0405638E3E41}" srcOrd="1" destOrd="0" presId="urn:microsoft.com/office/officeart/2005/8/layout/vList3"/>
    <dgm:cxn modelId="{B4BDA59B-F36B-4247-922B-95706E8B395A}" type="presParOf" srcId="{C6382914-AF7E-4FD3-B307-FF10A9CF1357}" destId="{531E5BFA-41E6-4EC1-A3BA-0406D36996A1}" srcOrd="3" destOrd="0" presId="urn:microsoft.com/office/officeart/2005/8/layout/vList3"/>
    <dgm:cxn modelId="{6A6AE329-AB01-47C5-BD3C-9013FB67CD8B}" type="presParOf" srcId="{C6382914-AF7E-4FD3-B307-FF10A9CF1357}" destId="{D027C0F9-15C5-4F68-9410-93D92E2A0736}" srcOrd="4" destOrd="0" presId="urn:microsoft.com/office/officeart/2005/8/layout/vList3"/>
    <dgm:cxn modelId="{A5B01FDB-19E4-4606-87FC-39CB01871B8C}" type="presParOf" srcId="{D027C0F9-15C5-4F68-9410-93D92E2A0736}" destId="{7018F910-1C52-4240-AB80-F545F59AC26B}" srcOrd="0" destOrd="0" presId="urn:microsoft.com/office/officeart/2005/8/layout/vList3"/>
    <dgm:cxn modelId="{F75C1B4E-3A39-4447-ADCD-8F1BB6253EDC}" type="presParOf" srcId="{D027C0F9-15C5-4F68-9410-93D92E2A0736}" destId="{CFEFDCEB-9B7F-43DB-B49B-24A112B01351}" srcOrd="1" destOrd="0" presId="urn:microsoft.com/office/officeart/2005/8/layout/vList3"/>
    <dgm:cxn modelId="{21A0C6AF-B925-41B8-A25B-9CA686ECDF2A}" type="presParOf" srcId="{C6382914-AF7E-4FD3-B307-FF10A9CF1357}" destId="{F3F9C38B-C1E0-495F-8AE3-AFB921AE3171}" srcOrd="5" destOrd="0" presId="urn:microsoft.com/office/officeart/2005/8/layout/vList3"/>
    <dgm:cxn modelId="{B9E87F9C-5039-44CE-9722-E0BD7FDBEC79}" type="presParOf" srcId="{C6382914-AF7E-4FD3-B307-FF10A9CF1357}" destId="{88333D85-5781-4F8F-979A-0B7C0E723424}" srcOrd="6" destOrd="0" presId="urn:microsoft.com/office/officeart/2005/8/layout/vList3"/>
    <dgm:cxn modelId="{FBF48F27-75A8-45CE-8553-B67DBB6881EB}" type="presParOf" srcId="{88333D85-5781-4F8F-979A-0B7C0E723424}" destId="{AE562B1D-1E11-46B0-ABF8-88A0A668D6C1}" srcOrd="0" destOrd="0" presId="urn:microsoft.com/office/officeart/2005/8/layout/vList3"/>
    <dgm:cxn modelId="{54D10977-55B4-444E-8A14-E21240DFCC40}" type="presParOf" srcId="{88333D85-5781-4F8F-979A-0B7C0E723424}" destId="{3D34AE2E-A767-460C-98E0-04FBDDDFB649}" srcOrd="1" destOrd="0" presId="urn:microsoft.com/office/officeart/2005/8/layout/vList3"/>
    <dgm:cxn modelId="{2CF9CB56-F009-4FDD-8645-8F8C7DBAA4E4}" type="presParOf" srcId="{C6382914-AF7E-4FD3-B307-FF10A9CF1357}" destId="{6DBA9053-9D81-4992-96FE-BB3DBC5027EF}" srcOrd="7" destOrd="0" presId="urn:microsoft.com/office/officeart/2005/8/layout/vList3"/>
    <dgm:cxn modelId="{685C66C4-69E0-4198-A482-C3BEA8BF1D53}" type="presParOf" srcId="{C6382914-AF7E-4FD3-B307-FF10A9CF1357}" destId="{9F51AF73-C3C3-42D7-A1BC-E959199295DC}" srcOrd="8" destOrd="0" presId="urn:microsoft.com/office/officeart/2005/8/layout/vList3"/>
    <dgm:cxn modelId="{443AAA04-840A-47FA-B785-399D32D5433E}" type="presParOf" srcId="{9F51AF73-C3C3-42D7-A1BC-E959199295DC}" destId="{32A2BCE4-4B61-424A-A341-6CD93AB0E5BF}" srcOrd="0" destOrd="0" presId="urn:microsoft.com/office/officeart/2005/8/layout/vList3"/>
    <dgm:cxn modelId="{BF8C4C28-C3BC-4EFF-9AA9-AE267A43DA57}" type="presParOf" srcId="{9F51AF73-C3C3-42D7-A1BC-E959199295DC}" destId="{060A6ACC-D8B9-4FAB-B2EA-B391DE0279C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86773-EDF5-4EB6-8155-CD8DDBA40130}">
      <dsp:nvSpPr>
        <dsp:cNvPr id="0" name=""/>
        <dsp:cNvSpPr/>
      </dsp:nvSpPr>
      <dsp:spPr>
        <a:xfrm rot="10800000">
          <a:off x="1152990" y="1"/>
          <a:ext cx="3820215" cy="763022"/>
        </a:xfrm>
        <a:prstGeom prst="homePlate">
          <a:avLst/>
        </a:prstGeom>
        <a:solidFill>
          <a:schemeClr val="dk1"/>
        </a:solidFill>
        <a:ln w="127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57150" rIns="106680" bIns="57150" numCol="1" spcCol="1270" anchor="t" anchorCtr="0">
          <a:noAutofit/>
        </a:bodyPr>
        <a:lstStyle/>
        <a:p>
          <a:pPr marL="0" lvl="0" indent="0" algn="l" defTabSz="666750">
            <a:lnSpc>
              <a:spcPct val="90000"/>
            </a:lnSpc>
            <a:spcBef>
              <a:spcPct val="0"/>
            </a:spcBef>
            <a:spcAft>
              <a:spcPct val="35000"/>
            </a:spcAft>
            <a:buNone/>
          </a:pPr>
          <a:r>
            <a:rPr lang="en-US" sz="1500" kern="1200" spc="150" baseline="0" dirty="0">
              <a:latin typeface="+mj-lt"/>
              <a:ea typeface="+mj-ea"/>
              <a:cs typeface="+mj-cs"/>
            </a:rPr>
            <a:t>REGISTRATION</a:t>
          </a:r>
        </a:p>
        <a:p>
          <a:pPr marL="114300" lvl="1" indent="-114300" algn="l" defTabSz="533400">
            <a:lnSpc>
              <a:spcPct val="90000"/>
            </a:lnSpc>
            <a:spcBef>
              <a:spcPct val="0"/>
            </a:spcBef>
            <a:spcAft>
              <a:spcPct val="15000"/>
            </a:spcAft>
            <a:buChar char="•"/>
          </a:pPr>
          <a:r>
            <a:rPr lang="en-US" sz="1200" kern="1200" spc="50" baseline="0" dirty="0">
              <a:latin typeface="+mn-lt"/>
            </a:rPr>
            <a:t>User can register into CURA through this</a:t>
          </a:r>
        </a:p>
      </dsp:txBody>
      <dsp:txXfrm rot="10800000">
        <a:off x="1343745" y="1"/>
        <a:ext cx="3629460" cy="763022"/>
      </dsp:txXfrm>
    </dsp:sp>
    <dsp:sp modelId="{A1837892-9385-4299-B240-777ABFB3EDB0}">
      <dsp:nvSpPr>
        <dsp:cNvPr id="0" name=""/>
        <dsp:cNvSpPr/>
      </dsp:nvSpPr>
      <dsp:spPr>
        <a:xfrm>
          <a:off x="771479" y="47"/>
          <a:ext cx="763022" cy="76302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444353-F986-4986-A117-0405638E3E41}">
      <dsp:nvSpPr>
        <dsp:cNvPr id="0" name=""/>
        <dsp:cNvSpPr/>
      </dsp:nvSpPr>
      <dsp:spPr>
        <a:xfrm rot="10800000">
          <a:off x="1152990" y="990837"/>
          <a:ext cx="3820215" cy="763022"/>
        </a:xfrm>
        <a:prstGeom prst="homePlate">
          <a:avLst/>
        </a:prstGeom>
        <a:solidFill>
          <a:schemeClr val="dk1"/>
        </a:solidFill>
        <a:ln w="127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57150" rIns="106680" bIns="57150" numCol="1" spcCol="1270" anchor="t" anchorCtr="0">
          <a:noAutofit/>
        </a:bodyPr>
        <a:lstStyle/>
        <a:p>
          <a:pPr marL="0" lvl="0" indent="0" algn="l" defTabSz="666750">
            <a:lnSpc>
              <a:spcPct val="90000"/>
            </a:lnSpc>
            <a:spcBef>
              <a:spcPct val="0"/>
            </a:spcBef>
            <a:spcAft>
              <a:spcPct val="35000"/>
            </a:spcAft>
            <a:buNone/>
          </a:pPr>
          <a:r>
            <a:rPr lang="en-US" sz="1500" kern="1200" spc="150" baseline="0" dirty="0">
              <a:latin typeface="Tenorite"/>
              <a:ea typeface="+mn-ea"/>
              <a:cs typeface="+mn-cs"/>
            </a:rPr>
            <a:t>LOGIN PAGE</a:t>
          </a:r>
        </a:p>
        <a:p>
          <a:pPr marL="114300" lvl="1" indent="-114300" algn="l" defTabSz="533400">
            <a:lnSpc>
              <a:spcPct val="90000"/>
            </a:lnSpc>
            <a:spcBef>
              <a:spcPct val="0"/>
            </a:spcBef>
            <a:spcAft>
              <a:spcPct val="15000"/>
            </a:spcAft>
            <a:buChar char="•"/>
          </a:pPr>
          <a:r>
            <a:rPr lang="en-US" sz="1200" kern="1200" spc="50" baseline="0" dirty="0">
              <a:latin typeface="+mn-lt"/>
            </a:rPr>
            <a:t>User can log into CURA through this</a:t>
          </a:r>
        </a:p>
      </dsp:txBody>
      <dsp:txXfrm rot="10800000">
        <a:off x="1343745" y="990837"/>
        <a:ext cx="3629460" cy="763022"/>
      </dsp:txXfrm>
    </dsp:sp>
    <dsp:sp modelId="{CD81CAD9-5687-47F7-8003-90D0B3A1E2C4}">
      <dsp:nvSpPr>
        <dsp:cNvPr id="0" name=""/>
        <dsp:cNvSpPr/>
      </dsp:nvSpPr>
      <dsp:spPr>
        <a:xfrm>
          <a:off x="771479" y="990837"/>
          <a:ext cx="763022" cy="763022"/>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EFDCEB-9B7F-43DB-B49B-24A112B01351}">
      <dsp:nvSpPr>
        <dsp:cNvPr id="0" name=""/>
        <dsp:cNvSpPr/>
      </dsp:nvSpPr>
      <dsp:spPr>
        <a:xfrm rot="10800000">
          <a:off x="1152990" y="1981626"/>
          <a:ext cx="3820215" cy="763022"/>
        </a:xfrm>
        <a:prstGeom prst="homePlate">
          <a:avLst/>
        </a:prstGeom>
        <a:solidFill>
          <a:schemeClr val="dk1"/>
        </a:solidFill>
        <a:ln w="127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57150" rIns="106680" bIns="57150" numCol="1" spcCol="1270" anchor="t" anchorCtr="0">
          <a:noAutofit/>
        </a:bodyPr>
        <a:lstStyle/>
        <a:p>
          <a:pPr marL="0" lvl="0" indent="0" algn="l" defTabSz="666750">
            <a:lnSpc>
              <a:spcPct val="90000"/>
            </a:lnSpc>
            <a:spcBef>
              <a:spcPct val="0"/>
            </a:spcBef>
            <a:spcAft>
              <a:spcPct val="35000"/>
            </a:spcAft>
            <a:buNone/>
          </a:pPr>
          <a:r>
            <a:rPr lang="en-US" sz="1500" kern="1200" spc="150" baseline="0" dirty="0">
              <a:latin typeface="Tenorite"/>
              <a:ea typeface="+mn-ea"/>
              <a:cs typeface="+mn-cs"/>
            </a:rPr>
            <a:t>HOME</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surf through CURA features through this</a:t>
          </a:r>
        </a:p>
      </dsp:txBody>
      <dsp:txXfrm rot="10800000">
        <a:off x="1343745" y="1981626"/>
        <a:ext cx="3629460" cy="763022"/>
      </dsp:txXfrm>
    </dsp:sp>
    <dsp:sp modelId="{7018F910-1C52-4240-AB80-F545F59AC26B}">
      <dsp:nvSpPr>
        <dsp:cNvPr id="0" name=""/>
        <dsp:cNvSpPr/>
      </dsp:nvSpPr>
      <dsp:spPr>
        <a:xfrm>
          <a:off x="721783" y="3005358"/>
          <a:ext cx="763022" cy="76302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34AE2E-A767-460C-98E0-04FBDDDFB649}">
      <dsp:nvSpPr>
        <dsp:cNvPr id="0" name=""/>
        <dsp:cNvSpPr/>
      </dsp:nvSpPr>
      <dsp:spPr>
        <a:xfrm rot="10800000">
          <a:off x="1152990" y="2972416"/>
          <a:ext cx="3820215" cy="763022"/>
        </a:xfrm>
        <a:prstGeom prst="homePlate">
          <a:avLst/>
        </a:prstGeom>
        <a:solidFill>
          <a:schemeClr val="dk1"/>
        </a:solidFill>
        <a:ln w="127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57150" rIns="106680" bIns="57150" numCol="1" spcCol="1270" anchor="t" anchorCtr="0">
          <a:noAutofit/>
        </a:bodyPr>
        <a:lstStyle/>
        <a:p>
          <a:pPr marL="0" lvl="0" indent="0" algn="l" defTabSz="666750">
            <a:lnSpc>
              <a:spcPct val="90000"/>
            </a:lnSpc>
            <a:spcBef>
              <a:spcPct val="0"/>
            </a:spcBef>
            <a:spcAft>
              <a:spcPct val="35000"/>
            </a:spcAft>
            <a:buNone/>
          </a:pPr>
          <a:r>
            <a:rPr lang="en-US" sz="1500" kern="1200" spc="150" baseline="0" dirty="0">
              <a:latin typeface="Tenorite"/>
              <a:ea typeface="+mn-ea"/>
              <a:cs typeface="+mn-cs"/>
            </a:rPr>
            <a:t>SCHEDULING</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plan his schedule using this and work accordingly</a:t>
          </a:r>
        </a:p>
      </dsp:txBody>
      <dsp:txXfrm rot="10800000">
        <a:off x="1343745" y="2972416"/>
        <a:ext cx="3629460" cy="763022"/>
      </dsp:txXfrm>
    </dsp:sp>
    <dsp:sp modelId="{AE562B1D-1E11-46B0-ABF8-88A0A668D6C1}">
      <dsp:nvSpPr>
        <dsp:cNvPr id="0" name=""/>
        <dsp:cNvSpPr/>
      </dsp:nvSpPr>
      <dsp:spPr>
        <a:xfrm>
          <a:off x="731725" y="1981625"/>
          <a:ext cx="763022" cy="763022"/>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0A6ACC-D8B9-4FAB-B2EA-B391DE0279C3}">
      <dsp:nvSpPr>
        <dsp:cNvPr id="0" name=""/>
        <dsp:cNvSpPr/>
      </dsp:nvSpPr>
      <dsp:spPr>
        <a:xfrm rot="10800000">
          <a:off x="1152990" y="3963206"/>
          <a:ext cx="3820215" cy="763022"/>
        </a:xfrm>
        <a:prstGeom prst="homePlate">
          <a:avLst/>
        </a:prstGeom>
        <a:solidFill>
          <a:schemeClr val="dk1"/>
        </a:solidFill>
        <a:ln w="127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336472" tIns="57150" rIns="106680" bIns="57150" numCol="1" spcCol="1270" anchor="t" anchorCtr="0">
          <a:noAutofit/>
        </a:bodyPr>
        <a:lstStyle/>
        <a:p>
          <a:pPr marL="0" lvl="0" indent="0" algn="l" defTabSz="666750">
            <a:lnSpc>
              <a:spcPct val="90000"/>
            </a:lnSpc>
            <a:spcBef>
              <a:spcPct val="0"/>
            </a:spcBef>
            <a:spcAft>
              <a:spcPct val="35000"/>
            </a:spcAft>
            <a:buNone/>
          </a:pPr>
          <a:r>
            <a:rPr lang="en-US" sz="1500" kern="1200" spc="150" baseline="0" dirty="0">
              <a:latin typeface="Tenorite"/>
              <a:ea typeface="+mn-ea"/>
              <a:cs typeface="+mn-cs"/>
            </a:rPr>
            <a:t>APPOINTMENTS</a:t>
          </a:r>
        </a:p>
        <a:p>
          <a:pPr marL="114300" lvl="1" indent="-114300" algn="l" defTabSz="533400">
            <a:lnSpc>
              <a:spcPct val="90000"/>
            </a:lnSpc>
            <a:spcBef>
              <a:spcPct val="0"/>
            </a:spcBef>
            <a:spcAft>
              <a:spcPct val="15000"/>
            </a:spcAft>
            <a:buChar char="•"/>
          </a:pPr>
          <a:r>
            <a:rPr lang="en-US" sz="1200" kern="1200" spc="50" baseline="0" dirty="0">
              <a:latin typeface="Tenorite"/>
              <a:ea typeface="+mn-ea"/>
              <a:cs typeface="+mn-cs"/>
            </a:rPr>
            <a:t>User can schedule his appointment with doctor through this </a:t>
          </a:r>
        </a:p>
      </dsp:txBody>
      <dsp:txXfrm rot="10800000">
        <a:off x="1343745" y="3963206"/>
        <a:ext cx="3629460" cy="763022"/>
      </dsp:txXfrm>
    </dsp:sp>
    <dsp:sp modelId="{32A2BCE4-4B61-424A-A341-6CD93AB0E5BF}">
      <dsp:nvSpPr>
        <dsp:cNvPr id="0" name=""/>
        <dsp:cNvSpPr/>
      </dsp:nvSpPr>
      <dsp:spPr>
        <a:xfrm>
          <a:off x="771479" y="3963206"/>
          <a:ext cx="763022" cy="763022"/>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2/8/2023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FA8A4D6-4FAD-4AAD-9246-1D137D80208E}" type="datetimeFigureOut">
              <a:rPr lang="en-US" smtClean="0"/>
              <a:t>2/8/2023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900EE5D4-5660-4EA3-8ACD-73F487D2F614}" type="slidenum">
              <a:rPr lang="en-US" smtClean="0"/>
              <a:t>‹#›</a:t>
            </a:fld>
            <a:endParaRPr lang="en-US"/>
          </a:p>
        </p:txBody>
      </p:sp>
      <p:pic>
        <p:nvPicPr>
          <p:cNvPr id="8" name="Graphic 7">
            <a:extLst>
              <a:ext uri="{FF2B5EF4-FFF2-40B4-BE49-F238E27FC236}">
                <a16:creationId xmlns:a16="http://schemas.microsoft.com/office/drawing/2014/main" id="{91BC1CDC-AB69-D5FC-B346-0EB0A89BABB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86739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23934319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r>
              <a:rPr lang="en-US"/>
              <a:t>20XX</a:t>
            </a:r>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9615979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r>
              <a:rPr lang="en-US"/>
              <a:t>20XX</a:t>
            </a:r>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49DFD55-3C28-40EF-9E31-A92D2E4017FF}"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9318825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r>
              <a:rPr lang="en-US"/>
              <a:t>20XX</a:t>
            </a:r>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15798521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83085661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71757432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07188956"/>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r>
              <a:rPr lang="en-US"/>
              <a:t>20XX</a:t>
            </a:r>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076408857"/>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9390293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42041041"/>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r>
              <a:rPr lang="en-US"/>
              <a:t>20XX</a:t>
            </a:r>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29391371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68870391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43482431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4740381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083567318"/>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2444019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97856653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352013797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5" r:id="rId18"/>
    <p:sldLayoutId id="2147483667" r:id="rId19"/>
    <p:sldLayoutId id="2147483662" r:id="rId20"/>
    <p:sldLayoutId id="2147483652" r:id="rId21"/>
  </p:sldLayoutIdLst>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oplematters.in/article/behavioural-assessments/heres-how-technology-is-reshaping-assessments-16304" TargetMode="External"/><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hyperlink" Target="https://researchleap.com/role-service-quality-patients-customer-satisfaction-public-healthcare-institutions-ghana/" TargetMode="Externa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5.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60.sv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SaiTejjj/HMS/wiki/CURA---HMS"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69.sv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7946782" y="2887037"/>
            <a:ext cx="3621019" cy="1232575"/>
          </a:xfrm>
          <a:noFill/>
          <a:ln w="19050">
            <a:noFill/>
            <a:prstDash val="dash"/>
          </a:ln>
        </p:spPr>
        <p:txBody>
          <a:bodyPr>
            <a:normAutofit/>
          </a:bodyPr>
          <a:lstStyle/>
          <a:p>
            <a:r>
              <a:rPr lang="en-US" sz="4800" dirty="0"/>
              <a:t>CURA-HMS</a:t>
            </a:r>
          </a:p>
        </p:txBody>
      </p:sp>
      <p:pic>
        <p:nvPicPr>
          <p:cNvPr id="8" name="Picture 9" descr="A picture containing text, electronics&#10;&#10;Description automatically generated">
            <a:extLst>
              <a:ext uri="{FF2B5EF4-FFF2-40B4-BE49-F238E27FC236}">
                <a16:creationId xmlns:a16="http://schemas.microsoft.com/office/drawing/2014/main" id="{71B5551C-C2B1-03F1-D1AD-17B7EF1961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9984" r="19982" b="-2"/>
          <a:stretch/>
        </p:blipFill>
        <p:spPr>
          <a:xfrm>
            <a:off x="471999" y="488844"/>
            <a:ext cx="3763204" cy="3526040"/>
          </a:xfrm>
          <a:prstGeom prst="rect">
            <a:avLst/>
          </a:prstGeom>
        </p:spPr>
      </p:pic>
      <p:pic>
        <p:nvPicPr>
          <p:cNvPr id="4" name="Picture 5" descr="A picture containing outdoor object, honeycomb&#10;&#10;Description automatically generated">
            <a:extLst>
              <a:ext uri="{FF2B5EF4-FFF2-40B4-BE49-F238E27FC236}">
                <a16:creationId xmlns:a16="http://schemas.microsoft.com/office/drawing/2014/main" id="{677365EB-616D-7686-71AD-DA2BC32A6DF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7067" r="23330" b="-2"/>
          <a:stretch/>
        </p:blipFill>
        <p:spPr>
          <a:xfrm>
            <a:off x="4401832" y="2669286"/>
            <a:ext cx="3060318" cy="3709330"/>
          </a:xfrm>
          <a:prstGeom prst="rect">
            <a:avLst/>
          </a:prstGeom>
        </p:spPr>
      </p:pic>
      <p:sp>
        <p:nvSpPr>
          <p:cNvPr id="3" name="TextBox 2">
            <a:extLst>
              <a:ext uri="{FF2B5EF4-FFF2-40B4-BE49-F238E27FC236}">
                <a16:creationId xmlns:a16="http://schemas.microsoft.com/office/drawing/2014/main" id="{46FADA9B-5F31-E0BA-7D5F-66DD0C792EA6}"/>
              </a:ext>
            </a:extLst>
          </p:cNvPr>
          <p:cNvSpPr txBox="1"/>
          <p:nvPr/>
        </p:nvSpPr>
        <p:spPr>
          <a:xfrm>
            <a:off x="1203767" y="6285053"/>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7AA5-AB7A-A557-4B35-9E5990B032FC}"/>
              </a:ext>
            </a:extLst>
          </p:cNvPr>
          <p:cNvSpPr>
            <a:spLocks noGrp="1"/>
          </p:cNvSpPr>
          <p:nvPr>
            <p:ph type="ctrTitle"/>
          </p:nvPr>
        </p:nvSpPr>
        <p:spPr>
          <a:xfrm>
            <a:off x="8536277" y="673240"/>
            <a:ext cx="3031524" cy="3446373"/>
          </a:xfrm>
          <a:noFill/>
          <a:ln w="19050">
            <a:noFill/>
            <a:prstDash val="dash"/>
          </a:ln>
        </p:spPr>
        <p:txBody>
          <a:bodyPr>
            <a:normAutofit/>
          </a:bodyPr>
          <a:lstStyle/>
          <a:p>
            <a:r>
              <a:rPr lang="en-US" sz="4400"/>
              <a:t>Personas</a:t>
            </a:r>
          </a:p>
        </p:txBody>
      </p:sp>
      <p:pic>
        <p:nvPicPr>
          <p:cNvPr id="5" name="Picture 5" descr="Free Images : african american, bangkok, black, bridge, business ...">
            <a:extLst>
              <a:ext uri="{FF2B5EF4-FFF2-40B4-BE49-F238E27FC236}">
                <a16:creationId xmlns:a16="http://schemas.microsoft.com/office/drawing/2014/main" id="{E63FA8B1-BC5D-A31E-91E8-0E37C8071B34}"/>
              </a:ext>
            </a:extLst>
          </p:cNvPr>
          <p:cNvPicPr>
            <a:picLocks noChangeAspect="1"/>
          </p:cNvPicPr>
          <p:nvPr/>
        </p:nvPicPr>
        <p:blipFill rotWithShape="1">
          <a:blip r:embed="rId2"/>
          <a:srcRect l="4031" r="28198"/>
          <a:stretch/>
        </p:blipFill>
        <p:spPr>
          <a:xfrm>
            <a:off x="471999" y="488844"/>
            <a:ext cx="3763204" cy="3526040"/>
          </a:xfrm>
          <a:prstGeom prst="rect">
            <a:avLst/>
          </a:prstGeom>
        </p:spPr>
      </p:pic>
      <p:pic>
        <p:nvPicPr>
          <p:cNvPr id="4" name="Picture 4" descr="People Woman Cold · Free photo on Pixabay">
            <a:extLst>
              <a:ext uri="{FF2B5EF4-FFF2-40B4-BE49-F238E27FC236}">
                <a16:creationId xmlns:a16="http://schemas.microsoft.com/office/drawing/2014/main" id="{BA4A9AC5-3115-353C-3094-DCD6A3478212}"/>
              </a:ext>
            </a:extLst>
          </p:cNvPr>
          <p:cNvPicPr>
            <a:picLocks noChangeAspect="1"/>
          </p:cNvPicPr>
          <p:nvPr/>
        </p:nvPicPr>
        <p:blipFill rotWithShape="1">
          <a:blip r:embed="rId3"/>
          <a:srcRect l="29964" r="14967" b="3"/>
          <a:stretch/>
        </p:blipFill>
        <p:spPr>
          <a:xfrm>
            <a:off x="4401832" y="2669286"/>
            <a:ext cx="3060318" cy="3709330"/>
          </a:xfrm>
          <a:prstGeom prst="rect">
            <a:avLst/>
          </a:prstGeom>
        </p:spPr>
      </p:pic>
      <p:sp>
        <p:nvSpPr>
          <p:cNvPr id="6" name="TextBox 5">
            <a:extLst>
              <a:ext uri="{FF2B5EF4-FFF2-40B4-BE49-F238E27FC236}">
                <a16:creationId xmlns:a16="http://schemas.microsoft.com/office/drawing/2014/main" id="{670C76D4-71F7-D7D3-7180-C21AE94AD31E}"/>
              </a:ext>
            </a:extLst>
          </p:cNvPr>
          <p:cNvSpPr txBox="1"/>
          <p:nvPr/>
        </p:nvSpPr>
        <p:spPr>
          <a:xfrm>
            <a:off x="873888" y="6138324"/>
            <a:ext cx="6099858" cy="230832"/>
          </a:xfrm>
          <a:prstGeom prst="rect">
            <a:avLst/>
          </a:prstGeom>
          <a:noFill/>
        </p:spPr>
        <p:txBody>
          <a:bodyPr wrap="square">
            <a:spAutoFit/>
          </a:bodyPr>
          <a:lstStyle/>
          <a:p>
            <a:r>
              <a:rPr lang="en-US" sz="900" dirty="0"/>
              <a:t>CURA</a:t>
            </a:r>
          </a:p>
        </p:txBody>
      </p:sp>
    </p:spTree>
    <p:extLst>
      <p:ext uri="{BB962C8B-B14F-4D97-AF65-F5344CB8AC3E}">
        <p14:creationId xmlns:p14="http://schemas.microsoft.com/office/powerpoint/2010/main" val="403270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1</a:t>
            </a:r>
          </a:p>
        </p:txBody>
      </p:sp>
      <p:pic>
        <p:nvPicPr>
          <p:cNvPr id="12" name="Content Placeholder 11" descr="Text&#10;&#10;Description automatically generated">
            <a:extLst>
              <a:ext uri="{FF2B5EF4-FFF2-40B4-BE49-F238E27FC236}">
                <a16:creationId xmlns:a16="http://schemas.microsoft.com/office/drawing/2014/main" id="{E11FA921-416A-F70B-A831-FF319A943919}"/>
              </a:ext>
            </a:extLst>
          </p:cNvPr>
          <p:cNvPicPr>
            <a:picLocks noGrp="1" noChangeAspect="1"/>
          </p:cNvPicPr>
          <p:nvPr>
            <p:ph idx="1"/>
          </p:nvPr>
        </p:nvPicPr>
        <p:blipFill>
          <a:blip r:embed="rId2"/>
          <a:stretch>
            <a:fillRect/>
          </a:stretch>
        </p:blipFill>
        <p:spPr>
          <a:xfrm>
            <a:off x="4017135" y="1408017"/>
            <a:ext cx="7248402" cy="4041966"/>
          </a:xfrm>
        </p:spPr>
      </p:pic>
      <p:sp>
        <p:nvSpPr>
          <p:cNvPr id="4" name="Footer Placeholder 3">
            <a:extLst>
              <a:ext uri="{FF2B5EF4-FFF2-40B4-BE49-F238E27FC236}">
                <a16:creationId xmlns:a16="http://schemas.microsoft.com/office/drawing/2014/main" id="{8538EAF6-61BE-B737-4ED8-272D241F8DC0}"/>
              </a:ext>
            </a:extLst>
          </p:cNvPr>
          <p:cNvSpPr>
            <a:spLocks noGrp="1"/>
          </p:cNvSpPr>
          <p:nvPr>
            <p:ph type="ftr" sz="quarter" idx="11"/>
          </p:nvPr>
        </p:nvSpPr>
        <p:spPr/>
        <p:txBody>
          <a:bodyPr>
            <a:normAutofit/>
          </a:bodyPr>
          <a:lstStyle/>
          <a:p>
            <a:pPr>
              <a:spcAft>
                <a:spcPts val="600"/>
              </a:spcAft>
            </a:pPr>
            <a:r>
              <a:rPr lang="en-US" dirty="0"/>
              <a:t>CURA</a:t>
            </a:r>
          </a:p>
        </p:txBody>
      </p:sp>
    </p:spTree>
    <p:extLst>
      <p:ext uri="{BB962C8B-B14F-4D97-AF65-F5344CB8AC3E}">
        <p14:creationId xmlns:p14="http://schemas.microsoft.com/office/powerpoint/2010/main" val="117189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2</a:t>
            </a:r>
          </a:p>
        </p:txBody>
      </p:sp>
      <p:pic>
        <p:nvPicPr>
          <p:cNvPr id="11" name="Content Placeholder 10" descr="Graphical user interface, application">
            <a:extLst>
              <a:ext uri="{FF2B5EF4-FFF2-40B4-BE49-F238E27FC236}">
                <a16:creationId xmlns:a16="http://schemas.microsoft.com/office/drawing/2014/main" id="{1113B6EC-73C5-FCDD-A261-C03DC6CB5751}"/>
              </a:ext>
            </a:extLst>
          </p:cNvPr>
          <p:cNvPicPr>
            <a:picLocks noGrp="1" noChangeAspect="1"/>
          </p:cNvPicPr>
          <p:nvPr>
            <p:ph idx="1"/>
          </p:nvPr>
        </p:nvPicPr>
        <p:blipFill>
          <a:blip r:embed="rId2"/>
          <a:stretch>
            <a:fillRect/>
          </a:stretch>
        </p:blipFill>
        <p:spPr>
          <a:xfrm>
            <a:off x="3962949" y="1535557"/>
            <a:ext cx="7155606" cy="4024313"/>
          </a:xfrm>
        </p:spPr>
      </p:pic>
      <p:sp>
        <p:nvSpPr>
          <p:cNvPr id="4" name="Footer Placeholder 3">
            <a:extLst>
              <a:ext uri="{FF2B5EF4-FFF2-40B4-BE49-F238E27FC236}">
                <a16:creationId xmlns:a16="http://schemas.microsoft.com/office/drawing/2014/main" id="{8538EAF6-61BE-B737-4ED8-272D241F8DC0}"/>
              </a:ext>
            </a:extLst>
          </p:cNvPr>
          <p:cNvSpPr>
            <a:spLocks noGrp="1"/>
          </p:cNvSpPr>
          <p:nvPr>
            <p:ph type="ftr" sz="quarter" idx="11"/>
          </p:nvPr>
        </p:nvSpPr>
        <p:spPr/>
        <p:txBody>
          <a:bodyPr>
            <a:normAutofit/>
          </a:bodyPr>
          <a:lstStyle/>
          <a:p>
            <a:pPr>
              <a:spcAft>
                <a:spcPts val="600"/>
              </a:spcAft>
            </a:pPr>
            <a:r>
              <a:rPr lang="en-US" dirty="0"/>
              <a:t>CURA</a:t>
            </a:r>
          </a:p>
        </p:txBody>
      </p:sp>
    </p:spTree>
    <p:extLst>
      <p:ext uri="{BB962C8B-B14F-4D97-AF65-F5344CB8AC3E}">
        <p14:creationId xmlns:p14="http://schemas.microsoft.com/office/powerpoint/2010/main" val="336070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9E9D96-FAAC-957D-DCB4-1AF66FA42620}"/>
              </a:ext>
            </a:extLst>
          </p:cNvPr>
          <p:cNvSpPr>
            <a:spLocks noGrp="1"/>
          </p:cNvSpPr>
          <p:nvPr>
            <p:ph type="title"/>
          </p:nvPr>
        </p:nvSpPr>
        <p:spPr>
          <a:xfrm>
            <a:off x="438912" y="2596766"/>
            <a:ext cx="3075432" cy="1124842"/>
          </a:xfrm>
          <a:pattFill prst="pct10">
            <a:fgClr>
              <a:schemeClr val="accent1"/>
            </a:fgClr>
            <a:bgClr>
              <a:schemeClr val="bg1"/>
            </a:bgClr>
          </a:pattFill>
        </p:spPr>
        <p:txBody>
          <a:bodyPr/>
          <a:lstStyle/>
          <a:p>
            <a:r>
              <a:rPr lang="en-US" dirty="0"/>
              <a:t>Persona 3</a:t>
            </a:r>
          </a:p>
        </p:txBody>
      </p:sp>
      <p:pic>
        <p:nvPicPr>
          <p:cNvPr id="6" name="Content Placeholder 5" descr="Graphical user interface&#10;&#10;Description automatically generated">
            <a:extLst>
              <a:ext uri="{FF2B5EF4-FFF2-40B4-BE49-F238E27FC236}">
                <a16:creationId xmlns:a16="http://schemas.microsoft.com/office/drawing/2014/main" id="{51BA7E18-8541-AE1C-BE3D-F8DC6AA974D3}"/>
              </a:ext>
            </a:extLst>
          </p:cNvPr>
          <p:cNvPicPr>
            <a:picLocks noGrp="1" noChangeAspect="1"/>
          </p:cNvPicPr>
          <p:nvPr>
            <p:ph idx="1"/>
          </p:nvPr>
        </p:nvPicPr>
        <p:blipFill>
          <a:blip r:embed="rId2"/>
          <a:stretch>
            <a:fillRect/>
          </a:stretch>
        </p:blipFill>
        <p:spPr>
          <a:xfrm>
            <a:off x="3755646" y="1709452"/>
            <a:ext cx="7665210" cy="3857134"/>
          </a:xfrm>
        </p:spPr>
      </p:pic>
      <p:sp>
        <p:nvSpPr>
          <p:cNvPr id="4" name="Footer Placeholder 3">
            <a:extLst>
              <a:ext uri="{FF2B5EF4-FFF2-40B4-BE49-F238E27FC236}">
                <a16:creationId xmlns:a16="http://schemas.microsoft.com/office/drawing/2014/main" id="{8538EAF6-61BE-B737-4ED8-272D241F8DC0}"/>
              </a:ext>
            </a:extLst>
          </p:cNvPr>
          <p:cNvSpPr>
            <a:spLocks noGrp="1"/>
          </p:cNvSpPr>
          <p:nvPr>
            <p:ph type="ftr" sz="quarter" idx="11"/>
          </p:nvPr>
        </p:nvSpPr>
        <p:spPr/>
        <p:txBody>
          <a:bodyPr>
            <a:normAutofit/>
          </a:bodyPr>
          <a:lstStyle/>
          <a:p>
            <a:pPr>
              <a:spcAft>
                <a:spcPts val="600"/>
              </a:spcAft>
            </a:pPr>
            <a:r>
              <a:rPr lang="en-US" dirty="0"/>
              <a:t>CURA</a:t>
            </a:r>
          </a:p>
        </p:txBody>
      </p:sp>
    </p:spTree>
    <p:extLst>
      <p:ext uri="{BB962C8B-B14F-4D97-AF65-F5344CB8AC3E}">
        <p14:creationId xmlns:p14="http://schemas.microsoft.com/office/powerpoint/2010/main" val="2683866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3C1ED0A4-901F-6A9B-CAAA-78E9D8F79B7D}"/>
              </a:ext>
            </a:extLst>
          </p:cNvPr>
          <p:cNvPicPr>
            <a:picLocks noChangeAspect="1"/>
          </p:cNvPicPr>
          <p:nvPr/>
        </p:nvPicPr>
        <p:blipFill rotWithShape="1">
          <a:blip r:embed="rId2">
            <a:alphaModFix amt="35000"/>
          </a:blip>
          <a:srcRect t="11409" b="4321"/>
          <a:stretch/>
        </p:blipFill>
        <p:spPr>
          <a:xfrm>
            <a:off x="20" y="-142874"/>
            <a:ext cx="12191980" cy="6857999"/>
          </a:xfrm>
          <a:prstGeom prst="rect">
            <a:avLst/>
          </a:prstGeom>
        </p:spPr>
      </p:pic>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Minimum viable product</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307464578"/>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943843" y="6356350"/>
            <a:ext cx="5152157" cy="365125"/>
          </a:xfrm>
        </p:spPr>
        <p:txBody>
          <a:bodyPr vert="horz" lIns="91440" tIns="45720" rIns="91440" bIns="45720" rtlCol="0" anchor="ctr">
            <a:normAutofit/>
          </a:bodyPr>
          <a:lstStyle/>
          <a:p>
            <a:pPr algn="l">
              <a:spcAft>
                <a:spcPts val="600"/>
              </a:spcAft>
              <a:defRPr/>
            </a:pPr>
            <a:r>
              <a:rPr lang="en-US" sz="1200" kern="1200" dirty="0">
                <a:solidFill>
                  <a:srgbClr val="FFFFFF"/>
                </a:solidFill>
                <a:latin typeface="Calibri" panose="020F0502020204030204"/>
                <a:ea typeface="+mn-ea"/>
                <a:cs typeface="+mn-cs"/>
              </a:rPr>
              <a:t>CURA</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10453254" y="6356350"/>
            <a:ext cx="900545" cy="365125"/>
          </a:xfrm>
        </p:spPr>
        <p:txBody>
          <a:bodyPr vert="horz" lIns="91440" tIns="45720" rIns="91440" bIns="45720" rtlCol="0" anchor="ctr">
            <a:normAutofit/>
          </a:bodyPr>
          <a:lstStyle/>
          <a:p>
            <a:pPr>
              <a:spcAft>
                <a:spcPts val="600"/>
              </a:spcAft>
              <a:defRPr/>
            </a:pPr>
            <a:fld id="{A49DFD55-3C28-40EF-9E31-A92D2E4017FF}" type="slidenum">
              <a:rPr lang="en-US" sz="1200" smtClean="0">
                <a:solidFill>
                  <a:srgbClr val="FFFFFF"/>
                </a:solidFill>
                <a:latin typeface="Calibri" panose="020F0502020204030204"/>
              </a:rPr>
              <a:pPr>
                <a:spcAft>
                  <a:spcPts val="600"/>
                </a:spcAft>
                <a:defRPr/>
              </a:pPr>
              <a:t>14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42289419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7400AF0-005C-0D5F-BE37-1EF9400BF3F0}"/>
              </a:ext>
            </a:extLst>
          </p:cNvPr>
          <p:cNvSpPr>
            <a:spLocks noGrp="1"/>
          </p:cNvSpPr>
          <p:nvPr>
            <p:ph type="ftr" sz="quarter" idx="11"/>
          </p:nvPr>
        </p:nvSpPr>
        <p:spPr/>
        <p:txBody>
          <a:bodyPr/>
          <a:lstStyle/>
          <a:p>
            <a:r>
              <a:rPr lang="en-US" dirty="0"/>
              <a:t> CURA</a:t>
            </a:r>
          </a:p>
        </p:txBody>
      </p:sp>
      <p:sp>
        <p:nvSpPr>
          <p:cNvPr id="5" name="Slide Number Placeholder 4">
            <a:extLst>
              <a:ext uri="{FF2B5EF4-FFF2-40B4-BE49-F238E27FC236}">
                <a16:creationId xmlns:a16="http://schemas.microsoft.com/office/drawing/2014/main" id="{C4F681A0-E41C-6A18-149F-BE2CC9A9473B}"/>
              </a:ext>
            </a:extLst>
          </p:cNvPr>
          <p:cNvSpPr>
            <a:spLocks noGrp="1"/>
          </p:cNvSpPr>
          <p:nvPr>
            <p:ph type="sldNum" sz="quarter" idx="12"/>
          </p:nvPr>
        </p:nvSpPr>
        <p:spPr>
          <a:xfrm>
            <a:off x="5474371" y="1978696"/>
            <a:ext cx="2743200" cy="365125"/>
          </a:xfrm>
        </p:spPr>
        <p:txBody>
          <a:bodyPr/>
          <a:lstStyle/>
          <a:p>
            <a:r>
              <a:rPr lang="en-US" sz="1200" dirty="0"/>
              <a:t>CUCUMBER</a:t>
            </a:r>
          </a:p>
        </p:txBody>
      </p:sp>
      <p:sp>
        <p:nvSpPr>
          <p:cNvPr id="6" name="Title 1">
            <a:extLst>
              <a:ext uri="{FF2B5EF4-FFF2-40B4-BE49-F238E27FC236}">
                <a16:creationId xmlns:a16="http://schemas.microsoft.com/office/drawing/2014/main" id="{A5328E76-B9B7-968B-CCD6-1FAA2B71164B}"/>
              </a:ext>
            </a:extLst>
          </p:cNvPr>
          <p:cNvSpPr txBox="1">
            <a:spLocks/>
          </p:cNvSpPr>
          <p:nvPr/>
        </p:nvSpPr>
        <p:spPr>
          <a:xfrm>
            <a:off x="486338" y="1971541"/>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1600">
                <a:solidFill>
                  <a:schemeClr val="accent2">
                    <a:lumMod val="40000"/>
                    <a:lumOff val="60000"/>
                  </a:schemeClr>
                </a:solidFill>
              </a:rPr>
              <a:t>technologies</a:t>
            </a:r>
            <a:endParaRPr lang="en-US" sz="1600" dirty="0">
              <a:solidFill>
                <a:schemeClr val="accent2">
                  <a:lumMod val="40000"/>
                  <a:lumOff val="60000"/>
                </a:schemeClr>
              </a:solidFill>
            </a:endParaRPr>
          </a:p>
        </p:txBody>
      </p:sp>
      <p:pic>
        <p:nvPicPr>
          <p:cNvPr id="7" name="Picture 33" descr="Logo&#10;&#10;Description automatically generated">
            <a:extLst>
              <a:ext uri="{FF2B5EF4-FFF2-40B4-BE49-F238E27FC236}">
                <a16:creationId xmlns:a16="http://schemas.microsoft.com/office/drawing/2014/main" id="{F9AACF9A-4A50-C83F-AD9B-3C43296E8D48}"/>
              </a:ext>
            </a:extLst>
          </p:cNvPr>
          <p:cNvPicPr>
            <a:picLocks noChangeAspect="1"/>
          </p:cNvPicPr>
          <p:nvPr/>
        </p:nvPicPr>
        <p:blipFill>
          <a:blip r:embed="rId2"/>
          <a:stretch>
            <a:fillRect/>
          </a:stretch>
        </p:blipFill>
        <p:spPr>
          <a:xfrm>
            <a:off x="3819503" y="241368"/>
            <a:ext cx="1654868" cy="1910210"/>
          </a:xfrm>
          <a:prstGeom prst="rect">
            <a:avLst/>
          </a:prstGeom>
        </p:spPr>
      </p:pic>
      <p:pic>
        <p:nvPicPr>
          <p:cNvPr id="8" name="Picture 32" descr="Icon&#10;&#10;Description automatically generated">
            <a:extLst>
              <a:ext uri="{FF2B5EF4-FFF2-40B4-BE49-F238E27FC236}">
                <a16:creationId xmlns:a16="http://schemas.microsoft.com/office/drawing/2014/main" id="{F72F965A-B972-1080-1D68-A11A93471228}"/>
              </a:ext>
            </a:extLst>
          </p:cNvPr>
          <p:cNvPicPr>
            <a:picLocks noChangeAspect="1"/>
          </p:cNvPicPr>
          <p:nvPr/>
        </p:nvPicPr>
        <p:blipFill>
          <a:blip r:embed="rId3"/>
          <a:stretch>
            <a:fillRect/>
          </a:stretch>
        </p:blipFill>
        <p:spPr>
          <a:xfrm>
            <a:off x="6606855" y="498945"/>
            <a:ext cx="1938794" cy="1387410"/>
          </a:xfrm>
          <a:prstGeom prst="rect">
            <a:avLst/>
          </a:prstGeom>
        </p:spPr>
      </p:pic>
      <p:pic>
        <p:nvPicPr>
          <p:cNvPr id="9" name="Picture 31" descr="Logo&#10;&#10;Description automatically generated">
            <a:extLst>
              <a:ext uri="{FF2B5EF4-FFF2-40B4-BE49-F238E27FC236}">
                <a16:creationId xmlns:a16="http://schemas.microsoft.com/office/drawing/2014/main" id="{A425D70C-1E13-7CD4-A9D4-4C940AEA4205}"/>
              </a:ext>
            </a:extLst>
          </p:cNvPr>
          <p:cNvPicPr>
            <a:picLocks noChangeAspect="1"/>
          </p:cNvPicPr>
          <p:nvPr/>
        </p:nvPicPr>
        <p:blipFill>
          <a:blip r:embed="rId4"/>
          <a:stretch>
            <a:fillRect/>
          </a:stretch>
        </p:blipFill>
        <p:spPr>
          <a:xfrm>
            <a:off x="9232387" y="1197861"/>
            <a:ext cx="2306638" cy="503238"/>
          </a:xfrm>
          <a:prstGeom prst="rect">
            <a:avLst/>
          </a:prstGeom>
        </p:spPr>
      </p:pic>
      <p:pic>
        <p:nvPicPr>
          <p:cNvPr id="10" name="Picture 38">
            <a:extLst>
              <a:ext uri="{FF2B5EF4-FFF2-40B4-BE49-F238E27FC236}">
                <a16:creationId xmlns:a16="http://schemas.microsoft.com/office/drawing/2014/main" id="{7178B858-2538-474C-3E58-5F3F4612C67C}"/>
              </a:ext>
            </a:extLst>
          </p:cNvPr>
          <p:cNvPicPr>
            <a:picLocks noChangeAspect="1"/>
          </p:cNvPicPr>
          <p:nvPr/>
        </p:nvPicPr>
        <p:blipFill>
          <a:blip r:embed="rId5"/>
          <a:stretch>
            <a:fillRect/>
          </a:stretch>
        </p:blipFill>
        <p:spPr>
          <a:xfrm>
            <a:off x="3050146" y="1971541"/>
            <a:ext cx="3151030" cy="3129566"/>
          </a:xfrm>
          <a:prstGeom prst="rect">
            <a:avLst/>
          </a:prstGeom>
          <a:effectLst>
            <a:outerShdw blurRad="50800" dist="171684" dir="5400000" algn="ctr" rotWithShape="0">
              <a:schemeClr val="bg1">
                <a:lumMod val="65000"/>
                <a:lumOff val="35000"/>
                <a:alpha val="86000"/>
              </a:schemeClr>
            </a:outerShdw>
          </a:effectLst>
        </p:spPr>
      </p:pic>
      <p:pic>
        <p:nvPicPr>
          <p:cNvPr id="11" name="Picture 25">
            <a:extLst>
              <a:ext uri="{FF2B5EF4-FFF2-40B4-BE49-F238E27FC236}">
                <a16:creationId xmlns:a16="http://schemas.microsoft.com/office/drawing/2014/main" id="{E14A247F-8DA3-BB3D-6E41-AC879551EC13}"/>
              </a:ext>
            </a:extLst>
          </p:cNvPr>
          <p:cNvPicPr>
            <a:picLocks noChangeAspect="1"/>
          </p:cNvPicPr>
          <p:nvPr/>
        </p:nvPicPr>
        <p:blipFill>
          <a:blip r:embed="rId6"/>
          <a:stretch>
            <a:fillRect/>
          </a:stretch>
        </p:blipFill>
        <p:spPr>
          <a:xfrm>
            <a:off x="6377717" y="2323452"/>
            <a:ext cx="2564215" cy="2216105"/>
          </a:xfrm>
          <a:prstGeom prst="rect">
            <a:avLst/>
          </a:prstGeom>
        </p:spPr>
      </p:pic>
      <p:pic>
        <p:nvPicPr>
          <p:cNvPr id="12" name="Picture 43" descr="Icon&#10;&#10;Description automatically generated">
            <a:extLst>
              <a:ext uri="{FF2B5EF4-FFF2-40B4-BE49-F238E27FC236}">
                <a16:creationId xmlns:a16="http://schemas.microsoft.com/office/drawing/2014/main" id="{C728D554-6E43-1ACA-5DE3-622D23C4800D}"/>
              </a:ext>
            </a:extLst>
          </p:cNvPr>
          <p:cNvPicPr>
            <a:picLocks noChangeAspect="1"/>
          </p:cNvPicPr>
          <p:nvPr/>
        </p:nvPicPr>
        <p:blipFill>
          <a:blip r:embed="rId7"/>
          <a:stretch>
            <a:fillRect/>
          </a:stretch>
        </p:blipFill>
        <p:spPr>
          <a:xfrm>
            <a:off x="9619989" y="2433181"/>
            <a:ext cx="1949886" cy="1970763"/>
          </a:xfrm>
          <a:prstGeom prst="rect">
            <a:avLst/>
          </a:prstGeom>
        </p:spPr>
      </p:pic>
      <p:pic>
        <p:nvPicPr>
          <p:cNvPr id="13" name="Picture 30" descr="Logo, icon&#10;&#10;Description automatically generated">
            <a:extLst>
              <a:ext uri="{FF2B5EF4-FFF2-40B4-BE49-F238E27FC236}">
                <a16:creationId xmlns:a16="http://schemas.microsoft.com/office/drawing/2014/main" id="{B8D66467-0259-8E0F-6EF8-5806620C8609}"/>
              </a:ext>
            </a:extLst>
          </p:cNvPr>
          <p:cNvPicPr>
            <a:picLocks noChangeAspect="1"/>
          </p:cNvPicPr>
          <p:nvPr/>
        </p:nvPicPr>
        <p:blipFill>
          <a:blip r:embed="rId8"/>
          <a:stretch>
            <a:fillRect/>
          </a:stretch>
        </p:blipFill>
        <p:spPr>
          <a:xfrm>
            <a:off x="2512879" y="4904279"/>
            <a:ext cx="4260113" cy="1405497"/>
          </a:xfrm>
          <a:prstGeom prst="rect">
            <a:avLst/>
          </a:prstGeom>
        </p:spPr>
      </p:pic>
      <p:pic>
        <p:nvPicPr>
          <p:cNvPr id="14" name="Picture 27" descr="Logo, company name&#10;&#10;Description automatically generated">
            <a:extLst>
              <a:ext uri="{FF2B5EF4-FFF2-40B4-BE49-F238E27FC236}">
                <a16:creationId xmlns:a16="http://schemas.microsoft.com/office/drawing/2014/main" id="{2E1E38FA-6DB2-3AC6-023C-235E2F65CBB7}"/>
              </a:ext>
            </a:extLst>
          </p:cNvPr>
          <p:cNvPicPr>
            <a:picLocks noChangeAspect="1"/>
          </p:cNvPicPr>
          <p:nvPr/>
        </p:nvPicPr>
        <p:blipFill>
          <a:blip r:embed="rId9"/>
          <a:stretch>
            <a:fillRect/>
          </a:stretch>
        </p:blipFill>
        <p:spPr>
          <a:xfrm>
            <a:off x="7335971" y="4959395"/>
            <a:ext cx="4652963" cy="1494419"/>
          </a:xfrm>
          <a:prstGeom prst="rect">
            <a:avLst/>
          </a:prstGeom>
        </p:spPr>
      </p:pic>
      <p:sp>
        <p:nvSpPr>
          <p:cNvPr id="16" name="TextBox 15">
            <a:extLst>
              <a:ext uri="{FF2B5EF4-FFF2-40B4-BE49-F238E27FC236}">
                <a16:creationId xmlns:a16="http://schemas.microsoft.com/office/drawing/2014/main" id="{7C4885F9-8FF6-CF2E-01FF-943D2D35FAB8}"/>
              </a:ext>
            </a:extLst>
          </p:cNvPr>
          <p:cNvSpPr txBox="1"/>
          <p:nvPr/>
        </p:nvSpPr>
        <p:spPr>
          <a:xfrm>
            <a:off x="3934101" y="2158880"/>
            <a:ext cx="6098582" cy="276999"/>
          </a:xfrm>
          <a:prstGeom prst="rect">
            <a:avLst/>
          </a:prstGeom>
          <a:noFill/>
        </p:spPr>
        <p:txBody>
          <a:bodyPr wrap="square">
            <a:spAutoFit/>
          </a:bodyPr>
          <a:lstStyle/>
          <a:p>
            <a:r>
              <a:rPr lang="en-US" sz="1200" dirty="0"/>
              <a:t>JAVA SCRIPT</a:t>
            </a:r>
          </a:p>
        </p:txBody>
      </p:sp>
      <p:sp>
        <p:nvSpPr>
          <p:cNvPr id="17" name="TextBox 16">
            <a:extLst>
              <a:ext uri="{FF2B5EF4-FFF2-40B4-BE49-F238E27FC236}">
                <a16:creationId xmlns:a16="http://schemas.microsoft.com/office/drawing/2014/main" id="{E86FCCB6-FA99-7B53-2C28-E63AA826422A}"/>
              </a:ext>
            </a:extLst>
          </p:cNvPr>
          <p:cNvSpPr txBox="1"/>
          <p:nvPr/>
        </p:nvSpPr>
        <p:spPr>
          <a:xfrm>
            <a:off x="10466537" y="4602997"/>
            <a:ext cx="758541" cy="553998"/>
          </a:xfrm>
          <a:prstGeom prst="rect">
            <a:avLst/>
          </a:prstGeom>
          <a:noFill/>
        </p:spPr>
        <p:txBody>
          <a:bodyPr wrap="none" rtlCol="0">
            <a:spAutoFit/>
          </a:bodyPr>
          <a:lstStyle/>
          <a:p>
            <a:r>
              <a:rPr lang="en-US" sz="1200" dirty="0"/>
              <a:t>GIT HUB</a:t>
            </a:r>
          </a:p>
          <a:p>
            <a:endParaRPr lang="en-US" dirty="0"/>
          </a:p>
        </p:txBody>
      </p:sp>
    </p:spTree>
    <p:extLst>
      <p:ext uri="{BB962C8B-B14F-4D97-AF65-F5344CB8AC3E}">
        <p14:creationId xmlns:p14="http://schemas.microsoft.com/office/powerpoint/2010/main" val="521642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E17BE6-A53D-AAE2-F55E-71DFFA1B8BCA}"/>
              </a:ext>
            </a:extLst>
          </p:cNvPr>
          <p:cNvSpPr>
            <a:spLocks noGrp="1"/>
          </p:cNvSpPr>
          <p:nvPr>
            <p:ph type="title"/>
          </p:nvPr>
        </p:nvSpPr>
        <p:spPr>
          <a:xfrm>
            <a:off x="-877747" y="860579"/>
            <a:ext cx="8610600" cy="1293028"/>
          </a:xfrm>
        </p:spPr>
        <p:txBody>
          <a:bodyPr/>
          <a:lstStyle/>
          <a:p>
            <a:r>
              <a:rPr lang="en-US" dirty="0"/>
              <a:t>ALGORITHM</a:t>
            </a:r>
          </a:p>
        </p:txBody>
      </p:sp>
      <p:sp>
        <p:nvSpPr>
          <p:cNvPr id="6" name="Content Placeholder 5">
            <a:extLst>
              <a:ext uri="{FF2B5EF4-FFF2-40B4-BE49-F238E27FC236}">
                <a16:creationId xmlns:a16="http://schemas.microsoft.com/office/drawing/2014/main" id="{08CF0DD1-6E73-A3FD-D7E8-1F48B9529F34}"/>
              </a:ext>
            </a:extLst>
          </p:cNvPr>
          <p:cNvSpPr>
            <a:spLocks noGrp="1"/>
          </p:cNvSpPr>
          <p:nvPr>
            <p:ph idx="1"/>
          </p:nvPr>
        </p:nvSpPr>
        <p:spPr>
          <a:xfrm>
            <a:off x="523755" y="1973296"/>
            <a:ext cx="10820400" cy="4024125"/>
          </a:xfrm>
        </p:spPr>
        <p:txBody>
          <a:bodyPr>
            <a:normAutofit fontScale="25000" lnSpcReduction="20000"/>
          </a:bodyPr>
          <a:lstStyle/>
          <a:p>
            <a:pPr>
              <a:lnSpc>
                <a:spcPct val="170000"/>
              </a:lnSpc>
            </a:pPr>
            <a:r>
              <a:rPr lang="en-US" sz="6400" dirty="0">
                <a:effectLst/>
                <a:ea typeface="Calibri" panose="020F0502020204030204" pitchFamily="34" charset="0"/>
              </a:rPr>
              <a:t>The proposed system has </a:t>
            </a:r>
            <a:r>
              <a:rPr lang="en-US" sz="6400" dirty="0">
                <a:ea typeface="Calibri" panose="020F0502020204030204" pitchFamily="34" charset="0"/>
              </a:rPr>
              <a:t>five </a:t>
            </a:r>
            <a:r>
              <a:rPr lang="en-US" sz="6400" dirty="0">
                <a:effectLst/>
                <a:ea typeface="Calibri" panose="020F0502020204030204" pitchFamily="34" charset="0"/>
              </a:rPr>
              <a:t> modules for doctors, admin, pathologist, inventor and patients providing facilities of appointments schedules, payment, viewing online information, register on hospital website. The whole process of information sharing and processing in this systems is automated through Decision Tree ID3 algorithm</a:t>
            </a:r>
            <a:r>
              <a:rPr lang="en-US" sz="6400" dirty="0">
                <a:ea typeface="Calibri" panose="020F0502020204030204" pitchFamily="34" charset="0"/>
              </a:rPr>
              <a:t> </a:t>
            </a:r>
          </a:p>
          <a:p>
            <a:pPr marL="0" indent="0">
              <a:lnSpc>
                <a:spcPct val="170000"/>
              </a:lnSpc>
              <a:buNone/>
            </a:pPr>
            <a:r>
              <a:rPr lang="en-US" sz="6400" dirty="0">
                <a:ea typeface="Calibri" panose="020F0502020204030204" pitchFamily="34" charset="0"/>
              </a:rPr>
              <a:t>   </a:t>
            </a:r>
            <a:r>
              <a:rPr lang="en-US" sz="6400" b="1" dirty="0">
                <a:ea typeface="Calibri" panose="020F0502020204030204" pitchFamily="34" charset="0"/>
              </a:rPr>
              <a:t>What is ID3 Algorithm ?</a:t>
            </a:r>
          </a:p>
          <a:p>
            <a:pPr>
              <a:lnSpc>
                <a:spcPct val="170000"/>
              </a:lnSpc>
            </a:pPr>
            <a:r>
              <a:rPr lang="en-US" sz="6400" dirty="0">
                <a:effectLst/>
              </a:rPr>
              <a:t>ID3 stands for Iterative </a:t>
            </a:r>
            <a:r>
              <a:rPr lang="en-US" sz="6400" dirty="0" err="1">
                <a:effectLst/>
              </a:rPr>
              <a:t>Dichotomiser</a:t>
            </a:r>
            <a:r>
              <a:rPr lang="en-US" sz="6400" dirty="0">
                <a:effectLst/>
              </a:rPr>
              <a:t> 3 and is named such because the algorithm iteratively (repeatedly) dichotomizes(divides) features into two or more groups at each step.</a:t>
            </a:r>
          </a:p>
          <a:p>
            <a:pPr>
              <a:lnSpc>
                <a:spcPct val="170000"/>
              </a:lnSpc>
            </a:pPr>
            <a:r>
              <a:rPr lang="en-US" sz="6400" dirty="0">
                <a:effectLst/>
              </a:rPr>
              <a:t>ID3 uses a top-down greedy approach to build a decision tree. In simple words, the top-down approach means that we start building the tree from the top and the greedy approach means that at each iteration we select the best    feature at the present moment to create a node. Attempts to create the smallest possible decision tree. </a:t>
            </a:r>
            <a:endParaRPr lang="en-US" sz="1800" dirty="0">
              <a:effectLst/>
              <a:latin typeface="Times New Roman" panose="02020603050405020304" pitchFamily="18" charset="0"/>
              <a:ea typeface="Calibri" panose="020F0502020204030204" pitchFamily="34" charset="0"/>
            </a:endParaRPr>
          </a:p>
          <a:p>
            <a:endParaRPr lang="en-US" dirty="0"/>
          </a:p>
        </p:txBody>
      </p:sp>
      <p:sp>
        <p:nvSpPr>
          <p:cNvPr id="2" name="Footer Placeholder 1">
            <a:extLst>
              <a:ext uri="{FF2B5EF4-FFF2-40B4-BE49-F238E27FC236}">
                <a16:creationId xmlns:a16="http://schemas.microsoft.com/office/drawing/2014/main" id="{C5BD4DEC-7EF5-833B-2CD3-EE458CB09BBF}"/>
              </a:ext>
            </a:extLst>
          </p:cNvPr>
          <p:cNvSpPr>
            <a:spLocks noGrp="1"/>
          </p:cNvSpPr>
          <p:nvPr>
            <p:ph type="ftr" sz="quarter" idx="11"/>
          </p:nvPr>
        </p:nvSpPr>
        <p:spPr/>
        <p:txBody>
          <a:bodyPr/>
          <a:lstStyle/>
          <a:p>
            <a:r>
              <a:rPr lang="en-US" dirty="0"/>
              <a:t>CURA</a:t>
            </a:r>
          </a:p>
        </p:txBody>
      </p:sp>
      <p:sp>
        <p:nvSpPr>
          <p:cNvPr id="3" name="Slide Number Placeholder 2">
            <a:extLst>
              <a:ext uri="{FF2B5EF4-FFF2-40B4-BE49-F238E27FC236}">
                <a16:creationId xmlns:a16="http://schemas.microsoft.com/office/drawing/2014/main" id="{4A7DE9BD-582D-3683-EF0E-BA43F24567B9}"/>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377196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CA1E911-C006-6F46-EF92-BC6284F6BF93}"/>
              </a:ext>
            </a:extLst>
          </p:cNvPr>
          <p:cNvSpPr>
            <a:spLocks noGrp="1"/>
          </p:cNvSpPr>
          <p:nvPr>
            <p:ph type="ctrTitle"/>
          </p:nvPr>
        </p:nvSpPr>
        <p:spPr>
          <a:xfrm>
            <a:off x="636696" y="643464"/>
            <a:ext cx="3761964" cy="3273061"/>
          </a:xfrm>
          <a:noFill/>
          <a:ln w="19050">
            <a:noFill/>
            <a:prstDash val="dash"/>
          </a:ln>
        </p:spPr>
        <p:txBody>
          <a:bodyPr>
            <a:normAutofit/>
          </a:bodyPr>
          <a:lstStyle/>
          <a:p>
            <a:pPr algn="r">
              <a:spcBef>
                <a:spcPts val="1000"/>
              </a:spcBef>
            </a:pPr>
            <a:r>
              <a:rPr lang="en-US" sz="3400">
                <a:ea typeface="+mj-lt"/>
                <a:cs typeface="+mj-lt"/>
              </a:rPr>
              <a:t>ArchitecturAL Diagram</a:t>
            </a:r>
            <a:endParaRPr lang="en-US" sz="3400"/>
          </a:p>
        </p:txBody>
      </p:sp>
      <p:pic>
        <p:nvPicPr>
          <p:cNvPr id="5" name="Picture 4" descr="Cubes connected with a red line">
            <a:extLst>
              <a:ext uri="{FF2B5EF4-FFF2-40B4-BE49-F238E27FC236}">
                <a16:creationId xmlns:a16="http://schemas.microsoft.com/office/drawing/2014/main" id="{A80A032E-505C-4263-6DB8-ED9E663486F6}"/>
              </a:ext>
            </a:extLst>
          </p:cNvPr>
          <p:cNvPicPr>
            <a:picLocks noChangeAspect="1"/>
          </p:cNvPicPr>
          <p:nvPr/>
        </p:nvPicPr>
        <p:blipFill rotWithShape="1">
          <a:blip r:embed="rId3"/>
          <a:srcRect t="18699" b="8250"/>
          <a:stretch/>
        </p:blipFill>
        <p:spPr>
          <a:xfrm>
            <a:off x="5046653" y="1761124"/>
            <a:ext cx="6177937" cy="3475044"/>
          </a:xfrm>
          <a:prstGeom prst="rect">
            <a:avLst/>
          </a:prstGeom>
        </p:spPr>
      </p:pic>
      <p:sp>
        <p:nvSpPr>
          <p:cNvPr id="3" name="TextBox 2">
            <a:extLst>
              <a:ext uri="{FF2B5EF4-FFF2-40B4-BE49-F238E27FC236}">
                <a16:creationId xmlns:a16="http://schemas.microsoft.com/office/drawing/2014/main" id="{F0F99755-E1CF-1450-D47A-379D0E3B10A1}"/>
              </a:ext>
            </a:extLst>
          </p:cNvPr>
          <p:cNvSpPr txBox="1"/>
          <p:nvPr/>
        </p:nvSpPr>
        <p:spPr>
          <a:xfrm>
            <a:off x="1365813" y="6331352"/>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9536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D84492-0609-24C8-1CAB-91B386E7582F}"/>
              </a:ext>
            </a:extLst>
          </p:cNvPr>
          <p:cNvSpPr>
            <a:spLocks noGrp="1"/>
          </p:cNvSpPr>
          <p:nvPr>
            <p:ph type="ftr" sz="quarter" idx="11"/>
          </p:nvPr>
        </p:nvSpPr>
        <p:spPr/>
        <p:txBody>
          <a:bodyPr/>
          <a:lstStyle/>
          <a:p>
            <a:r>
              <a:rPr lang="en-US" dirty="0"/>
              <a:t>CURA</a:t>
            </a:r>
          </a:p>
        </p:txBody>
      </p:sp>
      <p:sp>
        <p:nvSpPr>
          <p:cNvPr id="3" name="Content Placeholder 2">
            <a:extLst>
              <a:ext uri="{FF2B5EF4-FFF2-40B4-BE49-F238E27FC236}">
                <a16:creationId xmlns:a16="http://schemas.microsoft.com/office/drawing/2014/main" id="{FE485686-22BB-F03C-2EBA-5A4BC45AB342}"/>
              </a:ext>
            </a:extLst>
          </p:cNvPr>
          <p:cNvSpPr>
            <a:spLocks noGrp="1"/>
          </p:cNvSpPr>
          <p:nvPr>
            <p:ph idx="4294967295"/>
          </p:nvPr>
        </p:nvSpPr>
        <p:spPr>
          <a:xfrm flipV="1">
            <a:off x="1689315" y="-1038387"/>
            <a:ext cx="685800" cy="117530"/>
          </a:xfrm>
        </p:spPr>
        <p:txBody>
          <a:bodyPr>
            <a:normAutofit fontScale="25000" lnSpcReduction="20000"/>
          </a:bodyPr>
          <a:lstStyle/>
          <a:p>
            <a:pPr marL="0" indent="0">
              <a:buNone/>
            </a:pPr>
            <a:endParaRPr lang="en-US" dirty="0"/>
          </a:p>
        </p:txBody>
      </p:sp>
      <p:sp>
        <p:nvSpPr>
          <p:cNvPr id="6" name="Oval 5">
            <a:extLst>
              <a:ext uri="{FF2B5EF4-FFF2-40B4-BE49-F238E27FC236}">
                <a16:creationId xmlns:a16="http://schemas.microsoft.com/office/drawing/2014/main" id="{4842F2D3-80A2-CC9A-E378-A332910D85D3}"/>
              </a:ext>
            </a:extLst>
          </p:cNvPr>
          <p:cNvSpPr/>
          <p:nvPr/>
        </p:nvSpPr>
        <p:spPr>
          <a:xfrm>
            <a:off x="685800" y="2363222"/>
            <a:ext cx="2818136" cy="241959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CONCEPTUAL ARCHITECTURAL DIAGRAM</a:t>
            </a:r>
          </a:p>
        </p:txBody>
      </p:sp>
      <p:pic>
        <p:nvPicPr>
          <p:cNvPr id="7" name="Picture 4" descr="Diagram">
            <a:extLst>
              <a:ext uri="{FF2B5EF4-FFF2-40B4-BE49-F238E27FC236}">
                <a16:creationId xmlns:a16="http://schemas.microsoft.com/office/drawing/2014/main" id="{32789AAE-54AC-AB70-E788-956D606C988D}"/>
              </a:ext>
            </a:extLst>
          </p:cNvPr>
          <p:cNvPicPr>
            <a:picLocks noChangeAspect="1"/>
          </p:cNvPicPr>
          <p:nvPr/>
        </p:nvPicPr>
        <p:blipFill>
          <a:blip r:embed="rId2"/>
          <a:stretch>
            <a:fillRect/>
          </a:stretch>
        </p:blipFill>
        <p:spPr>
          <a:xfrm>
            <a:off x="3864014" y="1723644"/>
            <a:ext cx="7642186" cy="3698748"/>
          </a:xfrm>
          <a:prstGeom prst="rect">
            <a:avLst/>
          </a:prstGeom>
        </p:spPr>
      </p:pic>
    </p:spTree>
    <p:extLst>
      <p:ext uri="{BB962C8B-B14F-4D97-AF65-F5344CB8AC3E}">
        <p14:creationId xmlns:p14="http://schemas.microsoft.com/office/powerpoint/2010/main" val="844265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395DED-3108-9EDA-7F45-07E71BFD01FC}"/>
              </a:ext>
            </a:extLst>
          </p:cNvPr>
          <p:cNvSpPr>
            <a:spLocks noGrp="1"/>
          </p:cNvSpPr>
          <p:nvPr>
            <p:ph type="ftr" sz="quarter" idx="11"/>
          </p:nvPr>
        </p:nvSpPr>
        <p:spPr>
          <a:noFill/>
          <a:effectLst>
            <a:outerShdw dist="50800" dir="5400000" algn="ctr" rotWithShape="0">
              <a:schemeClr val="tx1"/>
            </a:outerShdw>
          </a:effectLst>
        </p:spPr>
        <p:txBody>
          <a:bodyPr/>
          <a:lstStyle/>
          <a:p>
            <a:r>
              <a:rPr lang="en-US" sz="1050" kern="1200" dirty="0">
                <a:solidFill>
                  <a:srgbClr val="595959"/>
                </a:solidFill>
                <a:latin typeface="+mn-lt"/>
                <a:ea typeface="+mn-ea"/>
                <a:cs typeface="+mn-cs"/>
              </a:rPr>
              <a:t>CURA</a:t>
            </a:r>
          </a:p>
          <a:p>
            <a:endParaRPr lang="en-US" dirty="0"/>
          </a:p>
        </p:txBody>
      </p:sp>
      <p:sp>
        <p:nvSpPr>
          <p:cNvPr id="4" name="Oval 3">
            <a:extLst>
              <a:ext uri="{FF2B5EF4-FFF2-40B4-BE49-F238E27FC236}">
                <a16:creationId xmlns:a16="http://schemas.microsoft.com/office/drawing/2014/main" id="{7D001A70-0723-3A07-4D3D-0DD8255F16D3}"/>
              </a:ext>
            </a:extLst>
          </p:cNvPr>
          <p:cNvSpPr/>
          <p:nvPr/>
        </p:nvSpPr>
        <p:spPr>
          <a:xfrm>
            <a:off x="1014984" y="1545336"/>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CLASS DIAGRAM</a:t>
            </a:r>
          </a:p>
        </p:txBody>
      </p:sp>
      <p:pic>
        <p:nvPicPr>
          <p:cNvPr id="5" name="Picture 4" descr="Diagram, schematic&#10;&#10;Description automatically generated">
            <a:extLst>
              <a:ext uri="{FF2B5EF4-FFF2-40B4-BE49-F238E27FC236}">
                <a16:creationId xmlns:a16="http://schemas.microsoft.com/office/drawing/2014/main" id="{7EE6E03D-D04E-D7CC-FCE6-4F45219FD639}"/>
              </a:ext>
            </a:extLst>
          </p:cNvPr>
          <p:cNvPicPr>
            <a:picLocks noChangeAspect="1"/>
          </p:cNvPicPr>
          <p:nvPr/>
        </p:nvPicPr>
        <p:blipFill>
          <a:blip r:embed="rId2"/>
          <a:stretch>
            <a:fillRect/>
          </a:stretch>
        </p:blipFill>
        <p:spPr>
          <a:xfrm>
            <a:off x="4745736" y="826807"/>
            <a:ext cx="6961631" cy="5089361"/>
          </a:xfrm>
          <a:prstGeom prst="rect">
            <a:avLst/>
          </a:prstGeom>
        </p:spPr>
      </p:pic>
    </p:spTree>
    <p:extLst>
      <p:ext uri="{BB962C8B-B14F-4D97-AF65-F5344CB8AC3E}">
        <p14:creationId xmlns:p14="http://schemas.microsoft.com/office/powerpoint/2010/main" val="291902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400">
                <a:solidFill>
                  <a:schemeClr val="tx1"/>
                </a:solidFill>
              </a:rPr>
              <a:t>AGENDA</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sz="1200" kern="1200">
                <a:solidFill>
                  <a:prstClr val="black">
                    <a:tint val="75000"/>
                  </a:prstClr>
                </a:solidFill>
                <a:latin typeface="Calibri" panose="020F0502020204030204"/>
                <a:ea typeface="+mn-ea"/>
                <a:cs typeface="+mn-cs"/>
              </a:rPr>
              <a:t>CURA</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pic>
        <p:nvPicPr>
          <p:cNvPr id="20" name="Picture 8" descr="Writing an appointment on a paper agenda">
            <a:extLst>
              <a:ext uri="{FF2B5EF4-FFF2-40B4-BE49-F238E27FC236}">
                <a16:creationId xmlns:a16="http://schemas.microsoft.com/office/drawing/2014/main" id="{2E8B962D-8425-168C-1D21-7868CFE5054B}"/>
              </a:ext>
            </a:extLst>
          </p:cNvPr>
          <p:cNvPicPr>
            <a:picLocks noChangeAspect="1"/>
          </p:cNvPicPr>
          <p:nvPr/>
        </p:nvPicPr>
        <p:blipFill rotWithShape="1">
          <a:blip r:embed="rId2"/>
          <a:srcRect r="4196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395DED-3108-9EDA-7F45-07E71BFD01FC}"/>
              </a:ext>
            </a:extLst>
          </p:cNvPr>
          <p:cNvSpPr>
            <a:spLocks noGrp="1"/>
          </p:cNvSpPr>
          <p:nvPr>
            <p:ph type="ftr" sz="quarter" idx="11"/>
          </p:nvPr>
        </p:nvSpPr>
        <p:spPr>
          <a:noFill/>
          <a:effectLst>
            <a:outerShdw dist="50800" dir="5400000" algn="ctr" rotWithShape="0">
              <a:schemeClr val="tx1"/>
            </a:outerShdw>
          </a:effectLst>
        </p:spPr>
        <p:txBody>
          <a:bodyPr/>
          <a:lstStyle/>
          <a:p>
            <a:r>
              <a:rPr lang="en-US" sz="1050" kern="1200" dirty="0">
                <a:solidFill>
                  <a:srgbClr val="595959"/>
                </a:solidFill>
                <a:latin typeface="+mn-lt"/>
                <a:ea typeface="+mn-ea"/>
                <a:cs typeface="+mn-cs"/>
              </a:rPr>
              <a:t>CURA</a:t>
            </a:r>
          </a:p>
          <a:p>
            <a:endParaRPr lang="en-US" dirty="0"/>
          </a:p>
        </p:txBody>
      </p:sp>
      <p:sp>
        <p:nvSpPr>
          <p:cNvPr id="3" name="Slide Number Placeholder 2">
            <a:extLst>
              <a:ext uri="{FF2B5EF4-FFF2-40B4-BE49-F238E27FC236}">
                <a16:creationId xmlns:a16="http://schemas.microsoft.com/office/drawing/2014/main" id="{6439B0A1-5E55-D14E-8798-EDE84F6CB7FE}"/>
              </a:ext>
            </a:extLst>
          </p:cNvPr>
          <p:cNvSpPr>
            <a:spLocks noGrp="1"/>
          </p:cNvSpPr>
          <p:nvPr>
            <p:ph type="sldNum" sz="quarter" idx="12"/>
          </p:nvPr>
        </p:nvSpPr>
        <p:spPr/>
        <p:txBody>
          <a:bodyPr/>
          <a:lstStyle/>
          <a:p>
            <a:fld id="{A49DFD55-3C28-40EF-9E31-A92D2E4017FF}" type="slidenum">
              <a:rPr lang="en-US" smtClean="0"/>
              <a:t>20</a:t>
            </a:fld>
            <a:endParaRPr lang="en-US" dirty="0"/>
          </a:p>
        </p:txBody>
      </p:sp>
      <p:sp>
        <p:nvSpPr>
          <p:cNvPr id="4" name="Oval 3">
            <a:extLst>
              <a:ext uri="{FF2B5EF4-FFF2-40B4-BE49-F238E27FC236}">
                <a16:creationId xmlns:a16="http://schemas.microsoft.com/office/drawing/2014/main" id="{7D001A70-0723-3A07-4D3D-0DD8255F16D3}"/>
              </a:ext>
            </a:extLst>
          </p:cNvPr>
          <p:cNvSpPr/>
          <p:nvPr/>
        </p:nvSpPr>
        <p:spPr>
          <a:xfrm>
            <a:off x="151384" y="1735836"/>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ER DIAGRAM</a:t>
            </a:r>
          </a:p>
        </p:txBody>
      </p:sp>
      <p:pic>
        <p:nvPicPr>
          <p:cNvPr id="7" name="Picture 6" descr="Diagram&#10;&#10;Description automatically generated">
            <a:extLst>
              <a:ext uri="{FF2B5EF4-FFF2-40B4-BE49-F238E27FC236}">
                <a16:creationId xmlns:a16="http://schemas.microsoft.com/office/drawing/2014/main" id="{1292591D-65AB-0083-A462-51164F8CFFDC}"/>
              </a:ext>
            </a:extLst>
          </p:cNvPr>
          <p:cNvPicPr>
            <a:picLocks noChangeAspect="1"/>
          </p:cNvPicPr>
          <p:nvPr/>
        </p:nvPicPr>
        <p:blipFill>
          <a:blip r:embed="rId2"/>
          <a:stretch>
            <a:fillRect/>
          </a:stretch>
        </p:blipFill>
        <p:spPr>
          <a:xfrm>
            <a:off x="3320288" y="426532"/>
            <a:ext cx="8621885" cy="6111875"/>
          </a:xfrm>
          <a:prstGeom prst="rect">
            <a:avLst/>
          </a:prstGeom>
        </p:spPr>
      </p:pic>
    </p:spTree>
    <p:extLst>
      <p:ext uri="{BB962C8B-B14F-4D97-AF65-F5344CB8AC3E}">
        <p14:creationId xmlns:p14="http://schemas.microsoft.com/office/powerpoint/2010/main" val="73883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395DED-3108-9EDA-7F45-07E71BFD01FC}"/>
              </a:ext>
            </a:extLst>
          </p:cNvPr>
          <p:cNvSpPr>
            <a:spLocks noGrp="1"/>
          </p:cNvSpPr>
          <p:nvPr>
            <p:ph type="ftr" sz="quarter" idx="11"/>
          </p:nvPr>
        </p:nvSpPr>
        <p:spPr>
          <a:noFill/>
          <a:effectLst>
            <a:outerShdw dist="50800" dir="5400000" algn="ctr" rotWithShape="0">
              <a:schemeClr val="tx1"/>
            </a:outerShdw>
          </a:effectLst>
        </p:spPr>
        <p:txBody>
          <a:bodyPr/>
          <a:lstStyle/>
          <a:p>
            <a:r>
              <a:rPr lang="en-US" sz="1050" kern="1200" dirty="0">
                <a:solidFill>
                  <a:srgbClr val="595959"/>
                </a:solidFill>
                <a:latin typeface="+mn-lt"/>
                <a:ea typeface="+mn-ea"/>
                <a:cs typeface="+mn-cs"/>
              </a:rPr>
              <a:t>CURA</a:t>
            </a:r>
          </a:p>
          <a:p>
            <a:endParaRPr lang="en-US" dirty="0"/>
          </a:p>
        </p:txBody>
      </p:sp>
      <p:sp>
        <p:nvSpPr>
          <p:cNvPr id="4" name="Oval 3">
            <a:extLst>
              <a:ext uri="{FF2B5EF4-FFF2-40B4-BE49-F238E27FC236}">
                <a16:creationId xmlns:a16="http://schemas.microsoft.com/office/drawing/2014/main" id="{7D001A70-0723-3A07-4D3D-0DD8255F16D3}"/>
              </a:ext>
            </a:extLst>
          </p:cNvPr>
          <p:cNvSpPr/>
          <p:nvPr/>
        </p:nvSpPr>
        <p:spPr>
          <a:xfrm>
            <a:off x="1014984" y="1545336"/>
            <a:ext cx="3118104" cy="253288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lumMod val="95000"/>
                    <a:lumOff val="5000"/>
                  </a:schemeClr>
                </a:solidFill>
              </a:rPr>
              <a:t>STATE DIAGRAM</a:t>
            </a:r>
          </a:p>
        </p:txBody>
      </p:sp>
      <p:pic>
        <p:nvPicPr>
          <p:cNvPr id="7" name="Picture 6" descr="Diagram&#10;&#10;Description automatically generated">
            <a:extLst>
              <a:ext uri="{FF2B5EF4-FFF2-40B4-BE49-F238E27FC236}">
                <a16:creationId xmlns:a16="http://schemas.microsoft.com/office/drawing/2014/main" id="{FBA4396A-45F0-89F2-6D6B-8FD650E0F5F9}"/>
              </a:ext>
            </a:extLst>
          </p:cNvPr>
          <p:cNvPicPr>
            <a:picLocks noChangeAspect="1"/>
          </p:cNvPicPr>
          <p:nvPr/>
        </p:nvPicPr>
        <p:blipFill>
          <a:blip r:embed="rId2"/>
          <a:stretch>
            <a:fillRect/>
          </a:stretch>
        </p:blipFill>
        <p:spPr>
          <a:xfrm>
            <a:off x="4844895" y="563562"/>
            <a:ext cx="6007409" cy="5696243"/>
          </a:xfrm>
          <a:prstGeom prst="rect">
            <a:avLst/>
          </a:prstGeom>
        </p:spPr>
      </p:pic>
    </p:spTree>
    <p:extLst>
      <p:ext uri="{BB962C8B-B14F-4D97-AF65-F5344CB8AC3E}">
        <p14:creationId xmlns:p14="http://schemas.microsoft.com/office/powerpoint/2010/main" val="3165550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7FFDB6-4258-FCDF-64D2-2AB89EFD029F}"/>
              </a:ext>
            </a:extLst>
          </p:cNvPr>
          <p:cNvSpPr>
            <a:spLocks noGrp="1"/>
          </p:cNvSpPr>
          <p:nvPr>
            <p:ph type="ftr" sz="quarter" idx="11"/>
          </p:nvPr>
        </p:nvSpPr>
        <p:spPr/>
        <p:txBody>
          <a:bodyPr/>
          <a:lstStyle/>
          <a:p>
            <a:r>
              <a:rPr lang="en-US" sz="1050" kern="1200" dirty="0">
                <a:solidFill>
                  <a:srgbClr val="595959"/>
                </a:solidFill>
                <a:latin typeface="+mn-lt"/>
                <a:ea typeface="+mn-ea"/>
                <a:cs typeface="+mn-cs"/>
              </a:rPr>
              <a:t>CURA</a:t>
            </a:r>
          </a:p>
          <a:p>
            <a:endParaRPr lang="en-US" dirty="0"/>
          </a:p>
        </p:txBody>
      </p:sp>
      <p:sp>
        <p:nvSpPr>
          <p:cNvPr id="6" name="Oval 5">
            <a:extLst>
              <a:ext uri="{FF2B5EF4-FFF2-40B4-BE49-F238E27FC236}">
                <a16:creationId xmlns:a16="http://schemas.microsoft.com/office/drawing/2014/main" id="{E7941B50-DDDE-9704-0DA8-37B62A8C9304}"/>
              </a:ext>
            </a:extLst>
          </p:cNvPr>
          <p:cNvSpPr/>
          <p:nvPr/>
        </p:nvSpPr>
        <p:spPr>
          <a:xfrm>
            <a:off x="1990561" y="2093976"/>
            <a:ext cx="2386584" cy="23682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a:p>
            <a:pPr algn="ctr"/>
            <a:r>
              <a:rPr lang="en-US" dirty="0"/>
              <a:t>DATAFLOW DIAGRAM LEVEL 0</a:t>
            </a:r>
          </a:p>
        </p:txBody>
      </p:sp>
      <p:pic>
        <p:nvPicPr>
          <p:cNvPr id="7" name="Picture 6" descr="Diagram">
            <a:extLst>
              <a:ext uri="{FF2B5EF4-FFF2-40B4-BE49-F238E27FC236}">
                <a16:creationId xmlns:a16="http://schemas.microsoft.com/office/drawing/2014/main" id="{3F2B1A1F-CB95-CB19-DD7D-782FE77E662E}"/>
              </a:ext>
            </a:extLst>
          </p:cNvPr>
          <p:cNvPicPr>
            <a:picLocks noChangeAspect="1"/>
          </p:cNvPicPr>
          <p:nvPr/>
        </p:nvPicPr>
        <p:blipFill>
          <a:blip r:embed="rId2"/>
          <a:stretch>
            <a:fillRect/>
          </a:stretch>
        </p:blipFill>
        <p:spPr>
          <a:xfrm>
            <a:off x="4870921" y="1303172"/>
            <a:ext cx="6382078" cy="3949903"/>
          </a:xfrm>
          <a:prstGeom prst="rect">
            <a:avLst/>
          </a:prstGeom>
        </p:spPr>
      </p:pic>
    </p:spTree>
    <p:extLst>
      <p:ext uri="{BB962C8B-B14F-4D97-AF65-F5344CB8AC3E}">
        <p14:creationId xmlns:p14="http://schemas.microsoft.com/office/powerpoint/2010/main" val="415588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AE77D5-27EB-5122-CE30-EB951F90927A}"/>
              </a:ext>
            </a:extLst>
          </p:cNvPr>
          <p:cNvSpPr>
            <a:spLocks noGrp="1"/>
          </p:cNvSpPr>
          <p:nvPr>
            <p:ph type="ctrTitle"/>
          </p:nvPr>
        </p:nvSpPr>
        <p:spPr>
          <a:xfrm>
            <a:off x="5028817" y="0"/>
            <a:ext cx="6979918" cy="5222117"/>
          </a:xfrm>
        </p:spPr>
        <p:txBody>
          <a:bodyPr anchor="ctr">
            <a:normAutofit/>
          </a:bodyPr>
          <a:lstStyle/>
          <a:p>
            <a:pPr algn="r"/>
            <a:r>
              <a:rPr lang="en-US" sz="5400" dirty="0"/>
              <a:t>SPRINT4  RECAP</a:t>
            </a:r>
          </a:p>
        </p:txBody>
      </p:sp>
      <p:sp>
        <p:nvSpPr>
          <p:cNvPr id="4" name="Footer Placeholder 3">
            <a:extLst>
              <a:ext uri="{FF2B5EF4-FFF2-40B4-BE49-F238E27FC236}">
                <a16:creationId xmlns:a16="http://schemas.microsoft.com/office/drawing/2014/main" id="{F469742C-5298-A478-B296-98B14DF3DDC0}"/>
              </a:ext>
            </a:extLst>
          </p:cNvPr>
          <p:cNvSpPr>
            <a:spLocks noGrp="1"/>
          </p:cNvSpPr>
          <p:nvPr>
            <p:ph type="ftr" sz="quarter" idx="11"/>
          </p:nvPr>
        </p:nvSpPr>
        <p:spPr>
          <a:xfrm>
            <a:off x="757758" y="6199631"/>
            <a:ext cx="6979918" cy="365760"/>
          </a:xfrm>
        </p:spPr>
        <p:txBody>
          <a:bodyPr>
            <a:normAutofit/>
          </a:bodyPr>
          <a:lstStyle/>
          <a:p>
            <a:pPr>
              <a:spcAft>
                <a:spcPts val="600"/>
              </a:spcAft>
            </a:pPr>
            <a:r>
              <a:rPr lang="en-US"/>
              <a:t>CURA</a:t>
            </a:r>
          </a:p>
        </p:txBody>
      </p:sp>
      <p:sp>
        <p:nvSpPr>
          <p:cNvPr id="5" name="Slide Number Placeholder 4">
            <a:extLst>
              <a:ext uri="{FF2B5EF4-FFF2-40B4-BE49-F238E27FC236}">
                <a16:creationId xmlns:a16="http://schemas.microsoft.com/office/drawing/2014/main" id="{8DD33D35-6ED0-6579-62D2-4985714475A0}"/>
              </a:ext>
            </a:extLst>
          </p:cNvPr>
          <p:cNvSpPr>
            <a:spLocks noGrp="1"/>
          </p:cNvSpPr>
          <p:nvPr>
            <p:ph type="sldNum" sz="quarter" idx="12"/>
          </p:nvPr>
        </p:nvSpPr>
        <p:spPr>
          <a:xfrm>
            <a:off x="10820401" y="6199631"/>
            <a:ext cx="1055914" cy="365125"/>
          </a:xfrm>
          <a:prstGeom prst="ellipse">
            <a:avLst/>
          </a:prstGeom>
        </p:spPr>
        <p:txBody>
          <a:bodyPr>
            <a:normAutofit/>
          </a:bodyPr>
          <a:lstStyle/>
          <a:p>
            <a:pPr>
              <a:spcAft>
                <a:spcPts val="600"/>
              </a:spcAft>
            </a:pPr>
            <a:r>
              <a:rPr lang="en-US" dirty="0"/>
              <a:t>. </a:t>
            </a:r>
          </a:p>
        </p:txBody>
      </p:sp>
      <p:sp>
        <p:nvSpPr>
          <p:cNvPr id="3" name="TextBox 2">
            <a:extLst>
              <a:ext uri="{FF2B5EF4-FFF2-40B4-BE49-F238E27FC236}">
                <a16:creationId xmlns:a16="http://schemas.microsoft.com/office/drawing/2014/main" id="{61C68BFA-E2B7-514B-052A-320ECAA99843}"/>
              </a:ext>
            </a:extLst>
          </p:cNvPr>
          <p:cNvSpPr txBox="1"/>
          <p:nvPr/>
        </p:nvSpPr>
        <p:spPr>
          <a:xfrm>
            <a:off x="7475185" y="3429000"/>
            <a:ext cx="6099858" cy="923330"/>
          </a:xfrm>
          <a:prstGeom prst="rect">
            <a:avLst/>
          </a:prstGeom>
          <a:noFill/>
        </p:spPr>
        <p:txBody>
          <a:bodyPr wrap="square">
            <a:spAutoFit/>
          </a:bodyPr>
          <a:lstStyle/>
          <a:p>
            <a:pPr marL="285750" indent="-285750">
              <a:buFont typeface="Arial" panose="020B0604020202020204" pitchFamily="34" charset="0"/>
              <a:buChar char="•"/>
            </a:pPr>
            <a:r>
              <a:rPr lang="en-US" dirty="0"/>
              <a:t>SCHEDULE</a:t>
            </a:r>
          </a:p>
          <a:p>
            <a:pPr marL="285750" indent="-285750">
              <a:buFont typeface="Arial" panose="020B0604020202020204" pitchFamily="34" charset="0"/>
              <a:buChar char="•"/>
            </a:pPr>
            <a:r>
              <a:rPr lang="en-US" dirty="0"/>
              <a:t>Multiple features like add data</a:t>
            </a:r>
          </a:p>
          <a:p>
            <a:pPr marL="285750" indent="-285750">
              <a:buFont typeface="Arial" panose="020B0604020202020204" pitchFamily="34" charset="0"/>
              <a:buChar char="•"/>
            </a:pPr>
            <a:r>
              <a:rPr lang="en-US" dirty="0"/>
              <a:t>Created Proper UI</a:t>
            </a:r>
          </a:p>
        </p:txBody>
      </p:sp>
    </p:spTree>
    <p:extLst>
      <p:ext uri="{BB962C8B-B14F-4D97-AF65-F5344CB8AC3E}">
        <p14:creationId xmlns:p14="http://schemas.microsoft.com/office/powerpoint/2010/main" val="335440975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BDA-09AA-6AC5-D59B-EE83124BC609}"/>
              </a:ext>
            </a:extLst>
          </p:cNvPr>
          <p:cNvSpPr>
            <a:spLocks noGrp="1"/>
          </p:cNvSpPr>
          <p:nvPr>
            <p:ph type="title"/>
          </p:nvPr>
        </p:nvSpPr>
        <p:spPr>
          <a:xfrm>
            <a:off x="2933700" y="892177"/>
            <a:ext cx="7145020" cy="1007743"/>
          </a:xfrm>
        </p:spPr>
        <p:txBody>
          <a:bodyPr/>
          <a:lstStyle/>
          <a:p>
            <a:pPr algn="ctr"/>
            <a:r>
              <a:rPr lang="en-US" dirty="0"/>
              <a:t>SPRINT 4 VS SPRINT 5</a:t>
            </a:r>
            <a:endParaRPr lang="en-IN" dirty="0"/>
          </a:p>
        </p:txBody>
      </p:sp>
      <p:sp>
        <p:nvSpPr>
          <p:cNvPr id="6" name="Text Placeholder 5">
            <a:extLst>
              <a:ext uri="{FF2B5EF4-FFF2-40B4-BE49-F238E27FC236}">
                <a16:creationId xmlns:a16="http://schemas.microsoft.com/office/drawing/2014/main" id="{B2D102D4-5C58-CF6C-0ABB-8CAA976C8973}"/>
              </a:ext>
            </a:extLst>
          </p:cNvPr>
          <p:cNvSpPr>
            <a:spLocks noGrp="1"/>
          </p:cNvSpPr>
          <p:nvPr>
            <p:ph type="body" idx="1"/>
          </p:nvPr>
        </p:nvSpPr>
        <p:spPr/>
        <p:txBody>
          <a:bodyPr/>
          <a:lstStyle/>
          <a:p>
            <a:r>
              <a:rPr lang="en-US" b="1" dirty="0"/>
              <a:t>SPRINT 4</a:t>
            </a:r>
            <a:endParaRPr lang="en-IN" b="1" dirty="0"/>
          </a:p>
        </p:txBody>
      </p:sp>
      <p:sp>
        <p:nvSpPr>
          <p:cNvPr id="7" name="Content Placeholder 6">
            <a:extLst>
              <a:ext uri="{FF2B5EF4-FFF2-40B4-BE49-F238E27FC236}">
                <a16:creationId xmlns:a16="http://schemas.microsoft.com/office/drawing/2014/main" id="{9F55193C-433C-9E33-88AD-677F2CEBC8FC}"/>
              </a:ext>
            </a:extLst>
          </p:cNvPr>
          <p:cNvSpPr>
            <a:spLocks noGrp="1"/>
          </p:cNvSpPr>
          <p:nvPr>
            <p:ph sz="half" idx="2"/>
          </p:nvPr>
        </p:nvSpPr>
        <p:spPr/>
        <p:txBody>
          <a:bodyPr>
            <a:normAutofit/>
          </a:bodyPr>
          <a:lstStyle/>
          <a:p>
            <a:pPr marL="285750" indent="-285750">
              <a:buFont typeface="Arial" panose="020B0604020202020204" pitchFamily="34" charset="0"/>
              <a:buChar char="•"/>
            </a:pPr>
            <a:r>
              <a:rPr lang="en-US" sz="1600" dirty="0"/>
              <a:t>SCHDULING THE APPOINTMENTS.</a:t>
            </a:r>
          </a:p>
          <a:p>
            <a:pPr marL="285750" indent="-285750">
              <a:buFont typeface="Arial" panose="020B0604020202020204" pitchFamily="34" charset="0"/>
              <a:buChar char="•"/>
            </a:pPr>
            <a:r>
              <a:rPr lang="en-US" sz="1600" dirty="0"/>
              <a:t>MULTIPLE FEATURES LIKE ADDING DATA.</a:t>
            </a:r>
          </a:p>
          <a:p>
            <a:pPr marL="285750" indent="-285750">
              <a:buFont typeface="Arial" panose="020B0604020202020204" pitchFamily="34" charset="0"/>
              <a:buChar char="•"/>
            </a:pPr>
            <a:r>
              <a:rPr lang="en-US" sz="1600" dirty="0"/>
              <a:t>CREATED PROPER UI ALONG WITH UPDATING THE FEATURES TO THE RESPECTIVE ROLES ACCORDINGLY. </a:t>
            </a:r>
          </a:p>
          <a:p>
            <a:pPr marL="285750" indent="-285750">
              <a:buFont typeface="Arial" panose="020B0604020202020204" pitchFamily="34" charset="0"/>
              <a:buChar char="•"/>
            </a:pPr>
            <a:endParaRPr lang="en-US" sz="1600" dirty="0"/>
          </a:p>
        </p:txBody>
      </p:sp>
      <p:sp>
        <p:nvSpPr>
          <p:cNvPr id="8" name="Text Placeholder 7">
            <a:extLst>
              <a:ext uri="{FF2B5EF4-FFF2-40B4-BE49-F238E27FC236}">
                <a16:creationId xmlns:a16="http://schemas.microsoft.com/office/drawing/2014/main" id="{AD12A79B-F383-67C5-6E71-7CC0DA29343F}"/>
              </a:ext>
            </a:extLst>
          </p:cNvPr>
          <p:cNvSpPr>
            <a:spLocks noGrp="1"/>
          </p:cNvSpPr>
          <p:nvPr>
            <p:ph type="body" sz="quarter" idx="3"/>
          </p:nvPr>
        </p:nvSpPr>
        <p:spPr/>
        <p:txBody>
          <a:bodyPr/>
          <a:lstStyle/>
          <a:p>
            <a:r>
              <a:rPr lang="en-US" b="1" dirty="0"/>
              <a:t>SPRINT 5</a:t>
            </a:r>
            <a:endParaRPr lang="en-IN" b="1" dirty="0"/>
          </a:p>
        </p:txBody>
      </p:sp>
      <p:sp>
        <p:nvSpPr>
          <p:cNvPr id="9" name="Content Placeholder 8">
            <a:extLst>
              <a:ext uri="{FF2B5EF4-FFF2-40B4-BE49-F238E27FC236}">
                <a16:creationId xmlns:a16="http://schemas.microsoft.com/office/drawing/2014/main" id="{AFEDC969-76C2-A2E8-5CFA-5739F7B22924}"/>
              </a:ext>
            </a:extLst>
          </p:cNvPr>
          <p:cNvSpPr>
            <a:spLocks noGrp="1"/>
          </p:cNvSpPr>
          <p:nvPr>
            <p:ph sz="quarter" idx="4"/>
          </p:nvPr>
        </p:nvSpPr>
        <p:spPr/>
        <p:txBody>
          <a:bodyPr>
            <a:normAutofit/>
          </a:bodyPr>
          <a:lstStyle/>
          <a:p>
            <a:pPr marL="285750" indent="-285750">
              <a:buFont typeface="Arial" panose="020B0604020202020204" pitchFamily="34" charset="0"/>
              <a:buChar char="•"/>
            </a:pPr>
            <a:r>
              <a:rPr lang="en-US" sz="1600" dirty="0"/>
              <a:t>SURFING THROUGH THE OPTIONS ACOORDING TO THE ROLE OF THE PERSON USING THE APPLICATION.</a:t>
            </a:r>
          </a:p>
          <a:p>
            <a:pPr marL="285750" indent="-285750">
              <a:buFont typeface="Arial" panose="020B0604020202020204" pitchFamily="34" charset="0"/>
              <a:buChar char="•"/>
            </a:pPr>
            <a:r>
              <a:rPr lang="en-US" sz="1600" dirty="0"/>
              <a:t>UPDATING THE CURRENT PROFILE STATUS BY UPLAODING FILES.</a:t>
            </a:r>
          </a:p>
          <a:p>
            <a:pPr marL="285750" indent="-285750">
              <a:buFont typeface="Arial" panose="020B0604020202020204" pitchFamily="34" charset="0"/>
              <a:buChar char="•"/>
            </a:pPr>
            <a:endParaRPr lang="en-IN" sz="1600" dirty="0"/>
          </a:p>
        </p:txBody>
      </p:sp>
      <p:sp>
        <p:nvSpPr>
          <p:cNvPr id="4" name="Footer Placeholder 3">
            <a:extLst>
              <a:ext uri="{FF2B5EF4-FFF2-40B4-BE49-F238E27FC236}">
                <a16:creationId xmlns:a16="http://schemas.microsoft.com/office/drawing/2014/main" id="{4EF235B6-25FF-D196-78CE-50F3FCA5DCE5}"/>
              </a:ext>
            </a:extLst>
          </p:cNvPr>
          <p:cNvSpPr>
            <a:spLocks noGrp="1"/>
          </p:cNvSpPr>
          <p:nvPr>
            <p:ph type="ftr" sz="quarter" idx="11"/>
          </p:nvPr>
        </p:nvSpPr>
        <p:spPr/>
        <p:txBody>
          <a:bodyPr/>
          <a:lstStyle/>
          <a:p>
            <a:r>
              <a:rPr lang="en-US" dirty="0"/>
              <a:t>CURA</a:t>
            </a:r>
          </a:p>
        </p:txBody>
      </p:sp>
      <p:sp>
        <p:nvSpPr>
          <p:cNvPr id="5" name="Slide Number Placeholder 4">
            <a:extLst>
              <a:ext uri="{FF2B5EF4-FFF2-40B4-BE49-F238E27FC236}">
                <a16:creationId xmlns:a16="http://schemas.microsoft.com/office/drawing/2014/main" id="{D5E66754-E9F9-BD24-65C8-FBAC7BCDA437}"/>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616167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0" name="Picture 29">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32" name="Rectangle 3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phere of mesh and nodes">
            <a:extLst>
              <a:ext uri="{FF2B5EF4-FFF2-40B4-BE49-F238E27FC236}">
                <a16:creationId xmlns:a16="http://schemas.microsoft.com/office/drawing/2014/main" id="{F2CE4904-1C8D-A308-B9EA-7AA41A3809F9}"/>
              </a:ext>
            </a:extLst>
          </p:cNvPr>
          <p:cNvPicPr>
            <a:picLocks noChangeAspect="1"/>
          </p:cNvPicPr>
          <p:nvPr/>
        </p:nvPicPr>
        <p:blipFill rotWithShape="1">
          <a:blip r:embed="rId4">
            <a:alphaModFix amt="40000"/>
          </a:blip>
          <a:srcRect l="7339" t="15758" b="14746"/>
          <a:stretch/>
        </p:blipFill>
        <p:spPr>
          <a:xfrm>
            <a:off x="20" y="-206819"/>
            <a:ext cx="12191980" cy="6857990"/>
          </a:xfrm>
          <a:prstGeom prst="rect">
            <a:avLst/>
          </a:prstGeom>
        </p:spPr>
      </p:pic>
      <p:pic>
        <p:nvPicPr>
          <p:cNvPr id="34" name="Picture 33">
            <a:extLst>
              <a:ext uri="{FF2B5EF4-FFF2-40B4-BE49-F238E27FC236}">
                <a16:creationId xmlns:a16="http://schemas.microsoft.com/office/drawing/2014/main" id="{23FF3D86-2916-4F9F-9752-304810CF5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6" name="Picture 35">
            <a:extLst>
              <a:ext uri="{FF2B5EF4-FFF2-40B4-BE49-F238E27FC236}">
                <a16:creationId xmlns:a16="http://schemas.microsoft.com/office/drawing/2014/main" id="{AB048875-14D1-4CC7-8AC3-7ABC73AAAF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0" name="TextBox 9">
            <a:extLst>
              <a:ext uri="{FF2B5EF4-FFF2-40B4-BE49-F238E27FC236}">
                <a16:creationId xmlns:a16="http://schemas.microsoft.com/office/drawing/2014/main" id="{140A148D-E022-0535-C4C4-C0BFD6BBD0EE}"/>
              </a:ext>
            </a:extLst>
          </p:cNvPr>
          <p:cNvSpPr txBox="1"/>
          <p:nvPr/>
        </p:nvSpPr>
        <p:spPr>
          <a:xfrm>
            <a:off x="1371600" y="3014139"/>
            <a:ext cx="9448800" cy="182509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000" cap="all" dirty="0">
                <a:latin typeface="+mj-lt"/>
                <a:ea typeface="+mj-ea"/>
                <a:cs typeface="+mj-cs"/>
              </a:rPr>
              <a:t>PRODUCT   BACKLOG</a:t>
            </a:r>
          </a:p>
        </p:txBody>
      </p:sp>
      <p:sp>
        <p:nvSpPr>
          <p:cNvPr id="8" name="Slide Number Placeholder 7">
            <a:extLst>
              <a:ext uri="{FF2B5EF4-FFF2-40B4-BE49-F238E27FC236}">
                <a16:creationId xmlns:a16="http://schemas.microsoft.com/office/drawing/2014/main" id="{2B8BD7DF-71D6-EEE4-873B-80D71F234E41}"/>
              </a:ext>
            </a:extLst>
          </p:cNvPr>
          <p:cNvSpPr>
            <a:spLocks noGrp="1"/>
          </p:cNvSpPr>
          <p:nvPr>
            <p:ph type="sldNum" sz="quarter" idx="12"/>
          </p:nvPr>
        </p:nvSpPr>
        <p:spPr>
          <a:xfrm>
            <a:off x="8077200" y="1430866"/>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25</a:t>
            </a:fld>
            <a:endParaRPr lang="en-US"/>
          </a:p>
        </p:txBody>
      </p:sp>
      <p:sp>
        <p:nvSpPr>
          <p:cNvPr id="7" name="Footer Placeholder 6">
            <a:extLst>
              <a:ext uri="{FF2B5EF4-FFF2-40B4-BE49-F238E27FC236}">
                <a16:creationId xmlns:a16="http://schemas.microsoft.com/office/drawing/2014/main" id="{A847D4BA-58CF-5D77-E0E6-D297FD9AF995}"/>
              </a:ext>
            </a:extLst>
          </p:cNvPr>
          <p:cNvSpPr>
            <a:spLocks noGrp="1"/>
          </p:cNvSpPr>
          <p:nvPr>
            <p:ph type="ftr" sz="quarter" idx="11"/>
          </p:nvPr>
        </p:nvSpPr>
        <p:spPr>
          <a:xfrm>
            <a:off x="1371600" y="5534579"/>
            <a:ext cx="6400800" cy="365125"/>
          </a:xfrm>
        </p:spPr>
        <p:txBody>
          <a:bodyPr vert="horz" lIns="91440" tIns="45720" rIns="91440" bIns="45720" rtlCol="0" anchor="ctr">
            <a:normAutofit/>
          </a:bodyPr>
          <a:lstStyle/>
          <a:p>
            <a:pPr>
              <a:spcAft>
                <a:spcPts val="600"/>
              </a:spcAft>
            </a:pPr>
            <a:r>
              <a:rPr lang="en-US" dirty="0"/>
              <a:t>CURA</a:t>
            </a:r>
          </a:p>
        </p:txBody>
      </p:sp>
    </p:spTree>
    <p:extLst>
      <p:ext uri="{BB962C8B-B14F-4D97-AF65-F5344CB8AC3E}">
        <p14:creationId xmlns:p14="http://schemas.microsoft.com/office/powerpoint/2010/main" val="3332935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6" name="Picture 15">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6" name="Title 5">
            <a:extLst>
              <a:ext uri="{FF2B5EF4-FFF2-40B4-BE49-F238E27FC236}">
                <a16:creationId xmlns:a16="http://schemas.microsoft.com/office/drawing/2014/main" id="{B40E9EA5-467D-4E73-3C32-A42A412D1FEE}"/>
              </a:ext>
            </a:extLst>
          </p:cNvPr>
          <p:cNvSpPr>
            <a:spLocks noGrp="1"/>
          </p:cNvSpPr>
          <p:nvPr>
            <p:ph type="title"/>
          </p:nvPr>
        </p:nvSpPr>
        <p:spPr>
          <a:xfrm>
            <a:off x="685800" y="677194"/>
            <a:ext cx="10820400" cy="909896"/>
          </a:xfrm>
        </p:spPr>
        <p:txBody>
          <a:bodyPr vert="horz" lIns="91440" tIns="45720" rIns="91440" bIns="45720" rtlCol="0" anchor="b">
            <a:normAutofit/>
          </a:bodyPr>
          <a:lstStyle/>
          <a:p>
            <a:pPr algn="l"/>
            <a:r>
              <a:rPr lang="en-US" sz="4400"/>
              <a:t>PRODUCT BACKLOG</a:t>
            </a:r>
          </a:p>
        </p:txBody>
      </p:sp>
      <p:sp>
        <p:nvSpPr>
          <p:cNvPr id="18" name="Rectangle 17">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9D60E31-84C6-9F9C-815A-5996D7630945}"/>
              </a:ext>
            </a:extLst>
          </p:cNvPr>
          <p:cNvSpPr>
            <a:spLocks noGrp="1"/>
          </p:cNvSpPr>
          <p:nvPr>
            <p:ph type="ftr" sz="quarter" idx="11"/>
          </p:nvPr>
        </p:nvSpPr>
        <p:spPr>
          <a:xfrm>
            <a:off x="682806" y="6355845"/>
            <a:ext cx="6400800" cy="365125"/>
          </a:xfrm>
        </p:spPr>
        <p:txBody>
          <a:bodyPr vert="horz" lIns="91440" tIns="45720" rIns="91440" bIns="45720" rtlCol="0" anchor="ctr">
            <a:normAutofit/>
          </a:bodyPr>
          <a:lstStyle/>
          <a:p>
            <a:pPr>
              <a:spcAft>
                <a:spcPts val="600"/>
              </a:spcAft>
            </a:pPr>
            <a:r>
              <a:rPr lang="en-US"/>
              <a:t>CURA</a:t>
            </a:r>
          </a:p>
        </p:txBody>
      </p:sp>
      <p:sp>
        <p:nvSpPr>
          <p:cNvPr id="3" name="Slide Number Placeholder 2">
            <a:extLst>
              <a:ext uri="{FF2B5EF4-FFF2-40B4-BE49-F238E27FC236}">
                <a16:creationId xmlns:a16="http://schemas.microsoft.com/office/drawing/2014/main" id="{9E9785F5-8065-4EE4-37EA-6D04941C5DC6}"/>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dirty="0"/>
              <a:t>.</a:t>
            </a:r>
          </a:p>
        </p:txBody>
      </p:sp>
      <p:graphicFrame>
        <p:nvGraphicFramePr>
          <p:cNvPr id="9" name="Table 6">
            <a:extLst>
              <a:ext uri="{FF2B5EF4-FFF2-40B4-BE49-F238E27FC236}">
                <a16:creationId xmlns:a16="http://schemas.microsoft.com/office/drawing/2014/main" id="{47BE9E85-AD33-6C3D-6A5F-A554ADC0F3D2}"/>
              </a:ext>
            </a:extLst>
          </p:cNvPr>
          <p:cNvGraphicFramePr>
            <a:graphicFrameLocks noGrp="1"/>
          </p:cNvGraphicFramePr>
          <p:nvPr>
            <p:extLst>
              <p:ext uri="{D42A27DB-BD31-4B8C-83A1-F6EECF244321}">
                <p14:modId xmlns:p14="http://schemas.microsoft.com/office/powerpoint/2010/main" val="3181948805"/>
              </p:ext>
            </p:extLst>
          </p:nvPr>
        </p:nvGraphicFramePr>
        <p:xfrm>
          <a:off x="768626" y="2118644"/>
          <a:ext cx="10733391" cy="3672212"/>
        </p:xfrm>
        <a:graphic>
          <a:graphicData uri="http://schemas.openxmlformats.org/drawingml/2006/table">
            <a:tbl>
              <a:tblPr firstRow="1" bandRow="1">
                <a:tableStyleId>{93296810-A885-4BE3-A3E7-6D5BEEA58F35}</a:tableStyleId>
              </a:tblPr>
              <a:tblGrid>
                <a:gridCol w="1324180">
                  <a:extLst>
                    <a:ext uri="{9D8B030D-6E8A-4147-A177-3AD203B41FA5}">
                      <a16:colId xmlns:a16="http://schemas.microsoft.com/office/drawing/2014/main" val="3445217473"/>
                    </a:ext>
                  </a:extLst>
                </a:gridCol>
                <a:gridCol w="1317420">
                  <a:extLst>
                    <a:ext uri="{9D8B030D-6E8A-4147-A177-3AD203B41FA5}">
                      <a16:colId xmlns:a16="http://schemas.microsoft.com/office/drawing/2014/main" val="2810815905"/>
                    </a:ext>
                  </a:extLst>
                </a:gridCol>
                <a:gridCol w="8091791">
                  <a:extLst>
                    <a:ext uri="{9D8B030D-6E8A-4147-A177-3AD203B41FA5}">
                      <a16:colId xmlns:a16="http://schemas.microsoft.com/office/drawing/2014/main" val="2874495568"/>
                    </a:ext>
                  </a:extLst>
                </a:gridCol>
              </a:tblGrid>
              <a:tr h="307462">
                <a:tc>
                  <a:txBody>
                    <a:bodyPr/>
                    <a:lstStyle/>
                    <a:p>
                      <a:pPr algn="ctr"/>
                      <a:r>
                        <a:rPr lang="en-US" sz="1000" b="1">
                          <a:latin typeface="Times New Roman" panose="02020603050405020304" pitchFamily="18" charset="0"/>
                          <a:cs typeface="Times New Roman" panose="02020603050405020304" pitchFamily="18" charset="0"/>
                        </a:rPr>
                        <a:t>Issue Type  </a:t>
                      </a:r>
                    </a:p>
                  </a:txBody>
                  <a:tcPr marL="77176" marR="77176" marT="38588" marB="38588"/>
                </a:tc>
                <a:tc>
                  <a:txBody>
                    <a:bodyPr/>
                    <a:lstStyle/>
                    <a:p>
                      <a:pPr algn="ctr"/>
                      <a:r>
                        <a:rPr lang="en-US" sz="1000" b="1">
                          <a:latin typeface="Times New Roman" panose="02020603050405020304" pitchFamily="18" charset="0"/>
                          <a:cs typeface="Times New Roman" panose="02020603050405020304" pitchFamily="18" charset="0"/>
                        </a:rPr>
                        <a:t>ID</a:t>
                      </a:r>
                    </a:p>
                  </a:txBody>
                  <a:tcPr marL="77176" marR="77176" marT="38588" marB="38588"/>
                </a:tc>
                <a:tc>
                  <a:txBody>
                    <a:bodyPr/>
                    <a:lstStyle/>
                    <a:p>
                      <a:pPr algn="ctr"/>
                      <a:r>
                        <a:rPr lang="en-US" sz="1000" b="1" dirty="0">
                          <a:latin typeface="Times New Roman" panose="02020603050405020304" pitchFamily="18" charset="0"/>
                          <a:cs typeface="Times New Roman" panose="02020603050405020304" pitchFamily="18" charset="0"/>
                        </a:rPr>
                        <a:t>Name</a:t>
                      </a:r>
                    </a:p>
                  </a:txBody>
                  <a:tcPr marL="77176" marR="77176" marT="38588" marB="38588"/>
                </a:tc>
                <a:extLst>
                  <a:ext uri="{0D108BD9-81ED-4DB2-BD59-A6C34878D82A}">
                    <a16:rowId xmlns:a16="http://schemas.microsoft.com/office/drawing/2014/main" val="183069984"/>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CURA-29</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 Doctor, I want to see my particulars/schedule/profile on the application so that I can plan my duties at hospital . </a:t>
                      </a:r>
                    </a:p>
                  </a:txBody>
                  <a:tcPr marL="5359" marR="5359" marT="5359" marB="0"/>
                </a:tc>
                <a:extLst>
                  <a:ext uri="{0D108BD9-81ED-4DB2-BD59-A6C34878D82A}">
                    <a16:rowId xmlns:a16="http://schemas.microsoft.com/office/drawing/2014/main" val="2676366126"/>
                  </a:ext>
                </a:extLst>
              </a:tr>
              <a:tr h="404172">
                <a:tc>
                  <a:txBody>
                    <a:bodyPr/>
                    <a:lstStyle/>
                    <a:p>
                      <a:pPr algn="ctr"/>
                      <a:r>
                        <a:rPr lang="en-US" sz="1000">
                          <a:latin typeface="Times New Roman" panose="02020603050405020304" pitchFamily="18" charset="0"/>
                          <a:cs typeface="Times New Roman" panose="02020603050405020304" pitchFamily="18" charset="0"/>
                        </a:rPr>
                        <a:t> 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CURA-30</a:t>
                      </a:r>
                    </a:p>
                  </a:txBody>
                  <a:tcPr marL="77176" marR="77176" marT="38588" marB="38588"/>
                </a:tc>
                <a:tc>
                  <a:txBody>
                    <a:bodyPr/>
                    <a:lstStyle/>
                    <a:p>
                      <a:pPr algn="l" fontAlgn="t"/>
                      <a:r>
                        <a:rPr lang="en-US" sz="1000" kern="1200">
                          <a:solidFill>
                            <a:schemeClr val="dk1"/>
                          </a:solidFill>
                          <a:latin typeface="Times New Roman" panose="02020603050405020304" pitchFamily="18" charset="0"/>
                          <a:ea typeface="+mn-ea"/>
                          <a:cs typeface="Times New Roman" panose="02020603050405020304" pitchFamily="18" charset="0"/>
                        </a:rPr>
                        <a:t>As a Patient,  I want to confirm whether my appointment with the doctor is set up or no so that I can have an idea about my appointment with doctor.</a:t>
                      </a:r>
                      <a:br>
                        <a:rPr lang="en-US" sz="1000" kern="1200">
                          <a:solidFill>
                            <a:schemeClr val="dk1"/>
                          </a:solidFill>
                          <a:latin typeface="Times New Roman" panose="02020603050405020304" pitchFamily="18" charset="0"/>
                          <a:ea typeface="+mn-ea"/>
                          <a:cs typeface="Times New Roman" panose="02020603050405020304" pitchFamily="18" charset="0"/>
                        </a:rPr>
                      </a:br>
                      <a:endParaRPr lang="en-US" sz="1000" kern="1200">
                        <a:solidFill>
                          <a:schemeClr val="dk1"/>
                        </a:solidFill>
                        <a:latin typeface="Times New Roman" panose="02020603050405020304" pitchFamily="18" charset="0"/>
                        <a:ea typeface="+mn-ea"/>
                        <a:cs typeface="Times New Roman" panose="02020603050405020304" pitchFamily="18" charset="0"/>
                      </a:endParaRPr>
                    </a:p>
                  </a:txBody>
                  <a:tcPr marL="5359" marR="5359" marT="5359" marB="0"/>
                </a:tc>
                <a:extLst>
                  <a:ext uri="{0D108BD9-81ED-4DB2-BD59-A6C34878D82A}">
                    <a16:rowId xmlns:a16="http://schemas.microsoft.com/office/drawing/2014/main" val="38358248"/>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CURA-31</a:t>
                      </a:r>
                    </a:p>
                  </a:txBody>
                  <a:tcPr marL="77176" marR="77176" marT="38588" marB="38588"/>
                </a:tc>
                <a:tc>
                  <a:txBody>
                    <a:bodyPr/>
                    <a:lstStyle/>
                    <a:p>
                      <a:pPr algn="l"/>
                      <a:r>
                        <a:rPr lang="en-US" sz="1000">
                          <a:latin typeface="Times New Roman" panose="02020603050405020304" pitchFamily="18" charset="0"/>
                          <a:cs typeface="Times New Roman" panose="02020603050405020304" pitchFamily="18" charset="0"/>
                        </a:rPr>
                        <a:t>As a Patient,  I want to submit my symptoms/previous history documents in the portal for assessment so that I may receive a accurate determination.</a:t>
                      </a:r>
                    </a:p>
                  </a:txBody>
                  <a:tcPr marL="77176" marR="77176" marT="38588" marB="38588"/>
                </a:tc>
                <a:extLst>
                  <a:ext uri="{0D108BD9-81ED-4DB2-BD59-A6C34878D82A}">
                    <a16:rowId xmlns:a16="http://schemas.microsoft.com/office/drawing/2014/main" val="3838527665"/>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CURA-32</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an Inventor, I want to know whether the supplies are as per the requirement or no,  so that I can re-stock them.</a:t>
                      </a:r>
                    </a:p>
                  </a:txBody>
                  <a:tcPr marL="5359" marR="5359" marT="5359" marB="0"/>
                </a:tc>
                <a:extLst>
                  <a:ext uri="{0D108BD9-81ED-4DB2-BD59-A6C34878D82A}">
                    <a16:rowId xmlns:a16="http://schemas.microsoft.com/office/drawing/2014/main" val="2301753243"/>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CURA-33</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 Pathologist, I want to know whether samples of the patient are correctly entered or no, so that there is no confusion with patient's details with others.</a:t>
                      </a:r>
                    </a:p>
                  </a:txBody>
                  <a:tcPr marL="5359" marR="5359" marT="5359" marB="0"/>
                </a:tc>
                <a:extLst>
                  <a:ext uri="{0D108BD9-81ED-4DB2-BD59-A6C34878D82A}">
                    <a16:rowId xmlns:a16="http://schemas.microsoft.com/office/drawing/2014/main" val="829551582"/>
                  </a:ext>
                </a:extLst>
              </a:tr>
              <a:tr h="40417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CURA-34</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an Admin, I want to navigate to doctor/staff/nurse section to check the log-in time so that I can verify whether every doctor/nurse/staff is attending the hospital on time.</a:t>
                      </a:r>
                    </a:p>
                  </a:txBody>
                  <a:tcPr marL="5359" marR="5359" marT="5359" marB="0"/>
                </a:tc>
                <a:extLst>
                  <a:ext uri="{0D108BD9-81ED-4DB2-BD59-A6C34878D82A}">
                    <a16:rowId xmlns:a16="http://schemas.microsoft.com/office/drawing/2014/main" val="2199833881"/>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CURA-36</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 Staff, I want to check room availability and manage rooms according to requirement so that it will be very helpful to doctors.</a:t>
                      </a:r>
                    </a:p>
                  </a:txBody>
                  <a:tcPr marL="5359" marR="5359" marT="5359" marB="0"/>
                </a:tc>
                <a:extLst>
                  <a:ext uri="{0D108BD9-81ED-4DB2-BD59-A6C34878D82A}">
                    <a16:rowId xmlns:a16="http://schemas.microsoft.com/office/drawing/2014/main" val="484386149"/>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CURA-37</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 Patient, I want to registers patient's for admittance to the hospital.</a:t>
                      </a:r>
                    </a:p>
                  </a:txBody>
                  <a:tcPr marL="5359" marR="5359" marT="5359" marB="0"/>
                </a:tc>
                <a:extLst>
                  <a:ext uri="{0D108BD9-81ED-4DB2-BD59-A6C34878D82A}">
                    <a16:rowId xmlns:a16="http://schemas.microsoft.com/office/drawing/2014/main" val="1448367312"/>
                  </a:ext>
                </a:extLst>
              </a:tr>
              <a:tr h="30746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CURA-38</a:t>
                      </a:r>
                    </a:p>
                  </a:txBody>
                  <a:tcPr marL="77176" marR="77176" marT="38588" marB="38588"/>
                </a:tc>
                <a:tc>
                  <a:txBody>
                    <a:bodyPr/>
                    <a:lstStyle/>
                    <a:p>
                      <a:pPr algn="l" fontAlgn="t"/>
                      <a:r>
                        <a:rPr lang="en-US" sz="1000" b="0" i="0" u="none" strike="noStrike">
                          <a:solidFill>
                            <a:srgbClr val="000000"/>
                          </a:solidFill>
                          <a:effectLst/>
                          <a:latin typeface="Times New Roman" panose="02020603050405020304" pitchFamily="18" charset="0"/>
                          <a:cs typeface="Times New Roman" panose="02020603050405020304" pitchFamily="18" charset="0"/>
                        </a:rPr>
                        <a:t>As a Patient, I want to manages patient financial operations, including billing and insurance.</a:t>
                      </a:r>
                    </a:p>
                  </a:txBody>
                  <a:tcPr marL="5359" marR="5359" marT="5359" marB="0"/>
                </a:tc>
                <a:extLst>
                  <a:ext uri="{0D108BD9-81ED-4DB2-BD59-A6C34878D82A}">
                    <a16:rowId xmlns:a16="http://schemas.microsoft.com/office/drawing/2014/main" val="3119750311"/>
                  </a:ext>
                </a:extLst>
              </a:tr>
              <a:tr h="404172">
                <a:tc>
                  <a:txBody>
                    <a:bodyPr/>
                    <a:lstStyle/>
                    <a:p>
                      <a:pPr algn="ctr"/>
                      <a:r>
                        <a:rPr lang="en-US" sz="1000">
                          <a:latin typeface="Times New Roman" panose="02020603050405020304" pitchFamily="18" charset="0"/>
                          <a:cs typeface="Times New Roman" panose="02020603050405020304" pitchFamily="18" charset="0"/>
                        </a:rPr>
                        <a:t>Story</a:t>
                      </a:r>
                    </a:p>
                  </a:txBody>
                  <a:tcPr marL="77176" marR="77176" marT="38588" marB="38588"/>
                </a:tc>
                <a:tc>
                  <a:txBody>
                    <a:bodyPr/>
                    <a:lstStyle/>
                    <a:p>
                      <a:pPr algn="ctr"/>
                      <a:r>
                        <a:rPr lang="en-US" sz="1000">
                          <a:latin typeface="Times New Roman" panose="02020603050405020304" pitchFamily="18" charset="0"/>
                          <a:cs typeface="Times New Roman" panose="02020603050405020304" pitchFamily="18" charset="0"/>
                        </a:rPr>
                        <a:t>CURA-39</a:t>
                      </a:r>
                    </a:p>
                  </a:txBody>
                  <a:tcPr marL="77176" marR="77176" marT="38588" marB="38588"/>
                </a:tc>
                <a:tc>
                  <a:txBody>
                    <a:bodyPr/>
                    <a:lstStyle/>
                    <a:p>
                      <a:pPr algn="l" fontAlgn="t"/>
                      <a:r>
                        <a:rPr lang="en-US" sz="1000" b="0" i="0" u="none" strike="noStrike" dirty="0">
                          <a:solidFill>
                            <a:srgbClr val="000000"/>
                          </a:solidFill>
                          <a:effectLst/>
                          <a:latin typeface="Times New Roman" panose="02020603050405020304" pitchFamily="18" charset="0"/>
                          <a:cs typeface="Times New Roman" panose="02020603050405020304" pitchFamily="18" charset="0"/>
                        </a:rPr>
                        <a:t>As a Staff, I want to know the ward management which helps caregivers plan, track, and manage the various departments in the hospital so that it will very helpful to patients.</a:t>
                      </a:r>
                    </a:p>
                  </a:txBody>
                  <a:tcPr marL="5359" marR="5359" marT="5359" marB="0"/>
                </a:tc>
                <a:extLst>
                  <a:ext uri="{0D108BD9-81ED-4DB2-BD59-A6C34878D82A}">
                    <a16:rowId xmlns:a16="http://schemas.microsoft.com/office/drawing/2014/main" val="3437460091"/>
                  </a:ext>
                </a:extLst>
              </a:tr>
            </a:tbl>
          </a:graphicData>
        </a:graphic>
      </p:graphicFrame>
    </p:spTree>
    <p:extLst>
      <p:ext uri="{BB962C8B-B14F-4D97-AF65-F5344CB8AC3E}">
        <p14:creationId xmlns:p14="http://schemas.microsoft.com/office/powerpoint/2010/main" val="3668833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E4F486DE-452E-BF8F-1AA6-C331632C7AE4}"/>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dirty="0"/>
              <a:t>Sprint BACKLOG</a:t>
            </a:r>
          </a:p>
        </p:txBody>
      </p:sp>
      <p:sp>
        <p:nvSpPr>
          <p:cNvPr id="3" name="Footer Placeholder 2">
            <a:extLst>
              <a:ext uri="{FF2B5EF4-FFF2-40B4-BE49-F238E27FC236}">
                <a16:creationId xmlns:a16="http://schemas.microsoft.com/office/drawing/2014/main" id="{A85B1976-4DF4-BBF9-02B2-00EA2BFD9FF7}"/>
              </a:ext>
            </a:extLst>
          </p:cNvPr>
          <p:cNvSpPr>
            <a:spLocks noGrp="1"/>
          </p:cNvSpPr>
          <p:nvPr>
            <p:ph type="ftr" sz="quarter" idx="11"/>
          </p:nvPr>
        </p:nvSpPr>
        <p:spPr>
          <a:xfrm>
            <a:off x="812667" y="6221571"/>
            <a:ext cx="5098138" cy="365760"/>
          </a:xfrm>
        </p:spPr>
        <p:txBody>
          <a:bodyPr vert="horz" lIns="91440" tIns="45720" rIns="91440" bIns="45720" rtlCol="0" anchor="ctr">
            <a:normAutofit/>
          </a:bodyPr>
          <a:lstStyle/>
          <a:p>
            <a:pPr>
              <a:spcAft>
                <a:spcPts val="600"/>
              </a:spcAft>
            </a:pPr>
            <a:r>
              <a:rPr lang="en-US" dirty="0"/>
              <a:t>CURA</a:t>
            </a:r>
            <a:endParaRPr lang="en-US" kern="1200" dirty="0">
              <a:solidFill>
                <a:schemeClr val="tx1">
                  <a:tint val="75000"/>
                </a:schemeClr>
              </a:solidFill>
              <a:latin typeface="+mn-lt"/>
              <a:ea typeface="+mn-ea"/>
              <a:cs typeface="+mn-cs"/>
            </a:endParaRPr>
          </a:p>
        </p:txBody>
      </p:sp>
      <p:cxnSp>
        <p:nvCxnSpPr>
          <p:cNvPr id="17" name="Straight Connector 16">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390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5" name="Title 4">
            <a:extLst>
              <a:ext uri="{FF2B5EF4-FFF2-40B4-BE49-F238E27FC236}">
                <a16:creationId xmlns:a16="http://schemas.microsoft.com/office/drawing/2014/main" id="{138FD8EF-7676-9E00-162C-2AA0DC5E92B8}"/>
              </a:ext>
            </a:extLst>
          </p:cNvPr>
          <p:cNvSpPr>
            <a:spLocks noGrp="1"/>
          </p:cNvSpPr>
          <p:nvPr>
            <p:ph type="title"/>
          </p:nvPr>
        </p:nvSpPr>
        <p:spPr>
          <a:xfrm>
            <a:off x="685800" y="677194"/>
            <a:ext cx="10820400" cy="909896"/>
          </a:xfrm>
        </p:spPr>
        <p:txBody>
          <a:bodyPr vert="horz" lIns="91440" tIns="45720" rIns="91440" bIns="45720" rtlCol="0" anchor="b">
            <a:normAutofit/>
          </a:bodyPr>
          <a:lstStyle/>
          <a:p>
            <a:pPr algn="l"/>
            <a:r>
              <a:rPr lang="en-US" sz="4400"/>
              <a:t>Sprint BACKLOG 5</a:t>
            </a:r>
          </a:p>
        </p:txBody>
      </p:sp>
      <p:sp>
        <p:nvSpPr>
          <p:cNvPr id="15" name="Rectangle 14">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24798A0-D322-B603-956C-1145EE0E4EC5}"/>
              </a:ext>
            </a:extLst>
          </p:cNvPr>
          <p:cNvSpPr>
            <a:spLocks noGrp="1"/>
          </p:cNvSpPr>
          <p:nvPr>
            <p:ph type="ftr" sz="quarter" idx="11"/>
          </p:nvPr>
        </p:nvSpPr>
        <p:spPr>
          <a:xfrm>
            <a:off x="682806" y="6355845"/>
            <a:ext cx="6400800" cy="365125"/>
          </a:xfrm>
        </p:spPr>
        <p:txBody>
          <a:bodyPr vert="horz" lIns="91440" tIns="45720" rIns="91440" bIns="45720" rtlCol="0" anchor="ctr">
            <a:normAutofit/>
          </a:bodyPr>
          <a:lstStyle/>
          <a:p>
            <a:pPr>
              <a:spcAft>
                <a:spcPts val="600"/>
              </a:spcAft>
            </a:pPr>
            <a:r>
              <a:rPr lang="en-US" dirty="0"/>
              <a:t>CURA</a:t>
            </a:r>
          </a:p>
        </p:txBody>
      </p:sp>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dirty="0"/>
              <a:t>. </a:t>
            </a:r>
          </a:p>
        </p:txBody>
      </p:sp>
      <p:graphicFrame>
        <p:nvGraphicFramePr>
          <p:cNvPr id="6" name="Table 2">
            <a:extLst>
              <a:ext uri="{FF2B5EF4-FFF2-40B4-BE49-F238E27FC236}">
                <a16:creationId xmlns:a16="http://schemas.microsoft.com/office/drawing/2014/main" id="{979449DC-554C-A9DB-AA2D-8B382975EA70}"/>
              </a:ext>
            </a:extLst>
          </p:cNvPr>
          <p:cNvGraphicFramePr>
            <a:graphicFrameLocks noGrp="1"/>
          </p:cNvGraphicFramePr>
          <p:nvPr>
            <p:extLst>
              <p:ext uri="{D42A27DB-BD31-4B8C-83A1-F6EECF244321}">
                <p14:modId xmlns:p14="http://schemas.microsoft.com/office/powerpoint/2010/main" val="3460236992"/>
              </p:ext>
            </p:extLst>
          </p:nvPr>
        </p:nvGraphicFramePr>
        <p:xfrm>
          <a:off x="439558" y="2135674"/>
          <a:ext cx="11312884" cy="3627566"/>
        </p:xfrm>
        <a:graphic>
          <a:graphicData uri="http://schemas.openxmlformats.org/drawingml/2006/table">
            <a:tbl>
              <a:tblPr firstRow="1" bandRow="1">
                <a:tableStyleId>{93296810-A885-4BE3-A3E7-6D5BEEA58F35}</a:tableStyleId>
              </a:tblPr>
              <a:tblGrid>
                <a:gridCol w="1053014">
                  <a:extLst>
                    <a:ext uri="{9D8B030D-6E8A-4147-A177-3AD203B41FA5}">
                      <a16:colId xmlns:a16="http://schemas.microsoft.com/office/drawing/2014/main" val="2431643798"/>
                    </a:ext>
                  </a:extLst>
                </a:gridCol>
                <a:gridCol w="1395028">
                  <a:extLst>
                    <a:ext uri="{9D8B030D-6E8A-4147-A177-3AD203B41FA5}">
                      <a16:colId xmlns:a16="http://schemas.microsoft.com/office/drawing/2014/main" val="611363021"/>
                    </a:ext>
                  </a:extLst>
                </a:gridCol>
                <a:gridCol w="7393752">
                  <a:extLst>
                    <a:ext uri="{9D8B030D-6E8A-4147-A177-3AD203B41FA5}">
                      <a16:colId xmlns:a16="http://schemas.microsoft.com/office/drawing/2014/main" val="3141220176"/>
                    </a:ext>
                  </a:extLst>
                </a:gridCol>
                <a:gridCol w="1471090">
                  <a:extLst>
                    <a:ext uri="{9D8B030D-6E8A-4147-A177-3AD203B41FA5}">
                      <a16:colId xmlns:a16="http://schemas.microsoft.com/office/drawing/2014/main" val="2859450301"/>
                    </a:ext>
                  </a:extLst>
                </a:gridCol>
              </a:tblGrid>
              <a:tr h="1176939">
                <a:tc>
                  <a:txBody>
                    <a:bodyPr/>
                    <a:lstStyle/>
                    <a:p>
                      <a:pPr algn="ctr"/>
                      <a:r>
                        <a:rPr lang="en-US" sz="1900" b="1">
                          <a:latin typeface="Times New Roman" panose="02020603050405020304" pitchFamily="18" charset="0"/>
                          <a:cs typeface="Times New Roman" panose="02020603050405020304" pitchFamily="18" charset="0"/>
                        </a:rPr>
                        <a:t>Issue Type</a:t>
                      </a:r>
                    </a:p>
                  </a:txBody>
                  <a:tcPr marL="146261" marR="146261" marT="73130" marB="73130"/>
                </a:tc>
                <a:tc>
                  <a:txBody>
                    <a:bodyPr/>
                    <a:lstStyle/>
                    <a:p>
                      <a:pPr algn="ctr"/>
                      <a:r>
                        <a:rPr lang="en-US" sz="1900" b="1">
                          <a:latin typeface="Times New Roman" panose="02020603050405020304" pitchFamily="18" charset="0"/>
                          <a:cs typeface="Times New Roman" panose="02020603050405020304" pitchFamily="18" charset="0"/>
                        </a:rPr>
                        <a:t>Key</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Name</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Story Points</a:t>
                      </a:r>
                    </a:p>
                    <a:p>
                      <a:pPr algn="ctr"/>
                      <a:r>
                        <a:rPr lang="en-US" sz="1900" b="1" dirty="0">
                          <a:latin typeface="Times New Roman" panose="02020603050405020304" pitchFamily="18" charset="0"/>
                          <a:cs typeface="Times New Roman" panose="02020603050405020304" pitchFamily="18" charset="0"/>
                        </a:rPr>
                        <a:t>Estimate</a:t>
                      </a:r>
                    </a:p>
                  </a:txBody>
                  <a:tcPr marL="146261" marR="146261" marT="73130" marB="73130"/>
                </a:tc>
                <a:extLst>
                  <a:ext uri="{0D108BD9-81ED-4DB2-BD59-A6C34878D82A}">
                    <a16:rowId xmlns:a16="http://schemas.microsoft.com/office/drawing/2014/main" val="745558882"/>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- 39</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 patient, I want to able to search on the app, so that I can find the necessary information .</a:t>
                      </a:r>
                    </a:p>
                  </a:txBody>
                  <a:tcPr marL="10157" marR="10157" marT="10157" marB="0"/>
                </a:tc>
                <a:tc>
                  <a:txBody>
                    <a:bodyPr/>
                    <a:lstStyle/>
                    <a:p>
                      <a:pPr algn="ctr"/>
                      <a:r>
                        <a:rPr lang="en-US" sz="1900">
                          <a:latin typeface="Times New Roman" panose="02020603050405020304" pitchFamily="18" charset="0"/>
                          <a:cs typeface="Times New Roman" panose="02020603050405020304" pitchFamily="18" charset="0"/>
                        </a:rPr>
                        <a:t>3</a:t>
                      </a:r>
                    </a:p>
                  </a:txBody>
                  <a:tcPr marL="146261" marR="146261" marT="73130" marB="73130"/>
                </a:tc>
                <a:extLst>
                  <a:ext uri="{0D108BD9-81ED-4DB2-BD59-A6C34878D82A}">
                    <a16:rowId xmlns:a16="http://schemas.microsoft.com/office/drawing/2014/main" val="1511547716"/>
                  </a:ext>
                </a:extLst>
              </a:tr>
              <a:tr h="1028937">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- 40</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 patient,  I want to update my profile and also upload reports so that doctor can know the patient condition.</a:t>
                      </a:r>
                      <a:br>
                        <a:rPr lang="en-US" sz="1900" b="0" i="0" u="none" strike="noStrike">
                          <a:solidFill>
                            <a:srgbClr val="000000"/>
                          </a:solidFill>
                          <a:effectLst/>
                          <a:latin typeface="Times New Roman" panose="02020603050405020304" pitchFamily="18" charset="0"/>
                          <a:cs typeface="Times New Roman" panose="02020603050405020304" pitchFamily="18" charset="0"/>
                        </a:rPr>
                      </a:br>
                      <a:endParaRPr lang="en-US" sz="1900" b="0" i="0" u="none" strike="noStrike">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ctr"/>
                      <a:r>
                        <a:rPr lang="en-US" sz="1900">
                          <a:latin typeface="Times New Roman" panose="02020603050405020304" pitchFamily="18" charset="0"/>
                          <a:cs typeface="Times New Roman" panose="02020603050405020304" pitchFamily="18" charset="0"/>
                        </a:rPr>
                        <a:t>3</a:t>
                      </a:r>
                    </a:p>
                  </a:txBody>
                  <a:tcPr marL="146261" marR="146261" marT="73130" marB="73130"/>
                </a:tc>
                <a:extLst>
                  <a:ext uri="{0D108BD9-81ED-4DB2-BD59-A6C34878D82A}">
                    <a16:rowId xmlns:a16="http://schemas.microsoft.com/office/drawing/2014/main" val="1640533794"/>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- 41</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an admin, I want to see all the doctor's list in the application so that, I can manage the system according to my need.</a:t>
                      </a: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3</a:t>
                      </a:r>
                    </a:p>
                  </a:txBody>
                  <a:tcPr marL="146261" marR="146261" marT="73130" marB="73130"/>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1433899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16">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3" name="Picture 18">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6" name="Picture 5">
            <a:extLst>
              <a:ext uri="{FF2B5EF4-FFF2-40B4-BE49-F238E27FC236}">
                <a16:creationId xmlns:a16="http://schemas.microsoft.com/office/drawing/2014/main" id="{7715A9F1-C38A-F5F5-8EEE-FA38A405A098}"/>
              </a:ext>
            </a:extLst>
          </p:cNvPr>
          <p:cNvPicPr>
            <a:picLocks noChangeAspect="1"/>
          </p:cNvPicPr>
          <p:nvPr/>
        </p:nvPicPr>
        <p:blipFill rotWithShape="1">
          <a:blip r:embed="rId4">
            <a:alphaModFix amt="40000"/>
          </a:blip>
          <a:srcRect t="6528" b="8245"/>
          <a:stretch/>
        </p:blipFill>
        <p:spPr>
          <a:xfrm>
            <a:off x="0" y="0"/>
            <a:ext cx="12191980" cy="6857990"/>
          </a:xfrm>
          <a:prstGeom prst="rect">
            <a:avLst/>
          </a:prstGeom>
        </p:spPr>
      </p:pic>
      <p:sp>
        <p:nvSpPr>
          <p:cNvPr id="2" name="Title 1">
            <a:extLst>
              <a:ext uri="{FF2B5EF4-FFF2-40B4-BE49-F238E27FC236}">
                <a16:creationId xmlns:a16="http://schemas.microsoft.com/office/drawing/2014/main" id="{F13552CD-30E6-3E5A-C839-D33C1608AA79}"/>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6000"/>
              <a:t>USER STORIES AND ACCEPTANCE CRITERIA</a:t>
            </a:r>
          </a:p>
        </p:txBody>
      </p:sp>
      <p:sp>
        <p:nvSpPr>
          <p:cNvPr id="4" name="Slide Number Placeholder 3">
            <a:extLst>
              <a:ext uri="{FF2B5EF4-FFF2-40B4-BE49-F238E27FC236}">
                <a16:creationId xmlns:a16="http://schemas.microsoft.com/office/drawing/2014/main" id="{34DC4163-6323-21B4-A212-BDA71B168CC0}"/>
              </a:ext>
            </a:extLst>
          </p:cNvPr>
          <p:cNvSpPr>
            <a:spLocks noGrp="1"/>
          </p:cNvSpPr>
          <p:nvPr>
            <p:ph type="sldNum" sz="quarter" idx="12"/>
          </p:nvPr>
        </p:nvSpPr>
        <p:spPr>
          <a:xfrm>
            <a:off x="8077200" y="1430866"/>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29</a:t>
            </a:fld>
            <a:endParaRPr lang="en-US"/>
          </a:p>
        </p:txBody>
      </p:sp>
      <p:sp>
        <p:nvSpPr>
          <p:cNvPr id="3" name="Footer Placeholder 2">
            <a:extLst>
              <a:ext uri="{FF2B5EF4-FFF2-40B4-BE49-F238E27FC236}">
                <a16:creationId xmlns:a16="http://schemas.microsoft.com/office/drawing/2014/main" id="{6D32C383-23CD-27FC-A815-F8DBF6221198}"/>
              </a:ext>
            </a:extLst>
          </p:cNvPr>
          <p:cNvSpPr>
            <a:spLocks noGrp="1"/>
          </p:cNvSpPr>
          <p:nvPr>
            <p:ph type="ftr" sz="quarter" idx="11"/>
          </p:nvPr>
        </p:nvSpPr>
        <p:spPr>
          <a:xfrm>
            <a:off x="937648" y="6139012"/>
            <a:ext cx="6400800" cy="365125"/>
          </a:xfrm>
        </p:spPr>
        <p:txBody>
          <a:bodyPr vert="horz" lIns="91440" tIns="45720" rIns="91440" bIns="45720" rtlCol="0" anchor="ctr">
            <a:normAutofit/>
          </a:bodyPr>
          <a:lstStyle/>
          <a:p>
            <a:pPr>
              <a:spcAft>
                <a:spcPts val="600"/>
              </a:spcAft>
            </a:pPr>
            <a:r>
              <a:rPr lang="en-US" dirty="0"/>
              <a:t>CURA</a:t>
            </a:r>
          </a:p>
        </p:txBody>
      </p:sp>
    </p:spTree>
    <p:extLst>
      <p:ext uri="{BB962C8B-B14F-4D97-AF65-F5344CB8AC3E}">
        <p14:creationId xmlns:p14="http://schemas.microsoft.com/office/powerpoint/2010/main" val="3156670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flipH="1">
            <a:off x="441788" y="764373"/>
            <a:ext cx="2453811" cy="1002782"/>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711200" y="1920239"/>
            <a:ext cx="7215245" cy="4050873"/>
          </a:xfrm>
        </p:spPr>
        <p:txBody>
          <a:bodyPr vert="horz" lIns="91440" tIns="45720" rIns="91440" bIns="45720" rtlCol="0" anchor="t">
            <a:normAutofit fontScale="62500" lnSpcReduction="20000"/>
          </a:bodyPr>
          <a:lstStyle/>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Improvements from Professor Feedback</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Problem Statement</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Project description </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Team </a:t>
            </a:r>
            <a:r>
              <a:rPr lang="en-US" sz="1900" dirty="0" err="1">
                <a:latin typeface="Times New Roman" panose="02020603050405020304" pitchFamily="18" charset="0"/>
                <a:cs typeface="Times New Roman" panose="02020603050405020304" pitchFamily="18" charset="0"/>
              </a:rPr>
              <a:t>Aggrement</a:t>
            </a:r>
            <a:endParaRPr lang="en-US" sz="1900" dirty="0">
              <a:latin typeface="Times New Roman" panose="02020603050405020304" pitchFamily="18" charset="0"/>
              <a:cs typeface="Times New Roman" panose="02020603050405020304" pitchFamily="18" charset="0"/>
            </a:endParaRP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Personas</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Sprint 5 Recap</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Architecture Diagram</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Technologies</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Algorithms</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Product Backlog</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Sprint Backlog</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Metrics</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Retrospective</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Sprint 6</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Project demo</a:t>
            </a:r>
          </a:p>
          <a:p>
            <a:pPr marL="285750" indent="-285750">
              <a:buFont typeface="Wingdings" panose="020B0604020202020204" pitchFamily="34" charset="0"/>
              <a:buChar char="Ø"/>
            </a:pPr>
            <a:r>
              <a:rPr lang="en-US" sz="1900" dirty="0">
                <a:latin typeface="Times New Roman" panose="02020603050405020304" pitchFamily="18" charset="0"/>
                <a:cs typeface="Times New Roman" panose="02020603050405020304" pitchFamily="18" charset="0"/>
              </a:rPr>
              <a:t>Live Application</a:t>
            </a:r>
          </a:p>
          <a:p>
            <a:pPr marL="0" indent="0">
              <a:buNone/>
            </a:pPr>
            <a:endParaRPr lang="en-US" sz="2000" dirty="0"/>
          </a:p>
        </p:txBody>
      </p:sp>
      <p:sp>
        <p:nvSpPr>
          <p:cNvPr id="9" name="Content Placeholder 2">
            <a:extLst>
              <a:ext uri="{FF2B5EF4-FFF2-40B4-BE49-F238E27FC236}">
                <a16:creationId xmlns:a16="http://schemas.microsoft.com/office/drawing/2014/main" id="{7DCABD14-E094-6FB9-5E91-BE721F68CB0C}"/>
              </a:ext>
            </a:extLst>
          </p:cNvPr>
          <p:cNvSpPr txBox="1">
            <a:spLocks/>
          </p:cNvSpPr>
          <p:nvPr/>
        </p:nvSpPr>
        <p:spPr>
          <a:xfrm>
            <a:off x="6856315" y="3733577"/>
            <a:ext cx="1756663" cy="1108650"/>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10000"/>
              </a:lnSpc>
              <a:buFont typeface="Wingdings" panose="020B0604020202020204" pitchFamily="34" charset="0"/>
              <a:buChar char="Ø"/>
            </a:pPr>
            <a:r>
              <a:rPr lang="en-US" sz="300"/>
              <a:t>Architecture Diagram</a:t>
            </a:r>
          </a:p>
          <a:p>
            <a:pPr marL="285750" indent="-285750">
              <a:lnSpc>
                <a:spcPct val="110000"/>
              </a:lnSpc>
              <a:buFont typeface="Wingdings" panose="020B0604020202020204" pitchFamily="34" charset="0"/>
              <a:buChar char="Ø"/>
            </a:pPr>
            <a:r>
              <a:rPr lang="en-US" sz="300"/>
              <a:t>Sprint 2 Recap</a:t>
            </a:r>
          </a:p>
          <a:p>
            <a:pPr marL="285750" indent="-285750">
              <a:lnSpc>
                <a:spcPct val="110000"/>
              </a:lnSpc>
              <a:buFont typeface="Wingdings" panose="020B0604020202020204" pitchFamily="34" charset="0"/>
              <a:buChar char="Ø"/>
            </a:pPr>
            <a:r>
              <a:rPr lang="en-US" sz="300"/>
              <a:t>Product Backlog</a:t>
            </a:r>
          </a:p>
          <a:p>
            <a:pPr marL="285750" indent="-285750">
              <a:lnSpc>
                <a:spcPct val="110000"/>
              </a:lnSpc>
              <a:buFont typeface="Wingdings" panose="020B0604020202020204" pitchFamily="34" charset="0"/>
              <a:buChar char="Ø"/>
            </a:pPr>
            <a:r>
              <a:rPr lang="en-US" sz="300"/>
              <a:t>Sprint Backlog</a:t>
            </a:r>
          </a:p>
          <a:p>
            <a:pPr marL="285750" indent="-285750">
              <a:lnSpc>
                <a:spcPct val="110000"/>
              </a:lnSpc>
              <a:buFont typeface="Wingdings" panose="020B0604020202020204" pitchFamily="34" charset="0"/>
              <a:buChar char="Ø"/>
            </a:pPr>
            <a:r>
              <a:rPr lang="en-US" sz="300"/>
              <a:t>Metrics</a:t>
            </a:r>
          </a:p>
          <a:p>
            <a:pPr marL="285750" indent="-285750">
              <a:lnSpc>
                <a:spcPct val="110000"/>
              </a:lnSpc>
              <a:buFont typeface="Wingdings" panose="020B0604020202020204" pitchFamily="34" charset="0"/>
              <a:buChar char="Ø"/>
            </a:pPr>
            <a:r>
              <a:rPr lang="en-US" sz="300"/>
              <a:t>Retrospective</a:t>
            </a:r>
          </a:p>
          <a:p>
            <a:pPr marL="285750" indent="-285750">
              <a:lnSpc>
                <a:spcPct val="110000"/>
              </a:lnSpc>
              <a:buFont typeface="Wingdings" panose="020B0604020202020204" pitchFamily="34" charset="0"/>
              <a:buChar char="Ø"/>
            </a:pPr>
            <a:r>
              <a:rPr lang="en-US" sz="300"/>
              <a:t>Sprint 4</a:t>
            </a:r>
          </a:p>
          <a:p>
            <a:pPr>
              <a:lnSpc>
                <a:spcPct val="110000"/>
              </a:lnSpc>
            </a:pPr>
            <a:endParaRPr lang="en-US" sz="300"/>
          </a:p>
        </p:txBody>
      </p:sp>
      <p:sp>
        <p:nvSpPr>
          <p:cNvPr id="4" name="TextBox 3">
            <a:extLst>
              <a:ext uri="{FF2B5EF4-FFF2-40B4-BE49-F238E27FC236}">
                <a16:creationId xmlns:a16="http://schemas.microsoft.com/office/drawing/2014/main" id="{340BE70C-8CA6-C776-4179-9A680E41B0AF}"/>
              </a:ext>
            </a:extLst>
          </p:cNvPr>
          <p:cNvSpPr txBox="1"/>
          <p:nvPr/>
        </p:nvSpPr>
        <p:spPr>
          <a:xfrm>
            <a:off x="1018572" y="6366076"/>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1175213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5" name="Picture 24">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27" name="Rectangle 26">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7" name="Rectangle 6">
            <a:extLst>
              <a:ext uri="{FF2B5EF4-FFF2-40B4-BE49-F238E27FC236}">
                <a16:creationId xmlns:a16="http://schemas.microsoft.com/office/drawing/2014/main" id="{E98C790A-750B-DD84-3F19-229CA6BBC422}"/>
              </a:ext>
            </a:extLst>
          </p:cNvPr>
          <p:cNvSpPr/>
          <p:nvPr/>
        </p:nvSpPr>
        <p:spPr>
          <a:xfrm>
            <a:off x="636695" y="643464"/>
            <a:ext cx="3819557" cy="5129391"/>
          </a:xfrm>
          <a:prstGeom prst="rect">
            <a:avLst/>
          </a:prstGeom>
          <a:noFill/>
          <a:ln w="19050">
            <a:noFill/>
            <a:prstDash val="dash"/>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b">
            <a:normAutofit/>
          </a:bodyPr>
          <a:lstStyle/>
          <a:p>
            <a:pPr algn="r" defTabSz="914400">
              <a:lnSpc>
                <a:spcPct val="90000"/>
              </a:lnSpc>
              <a:spcBef>
                <a:spcPct val="0"/>
              </a:spcBef>
              <a:spcAft>
                <a:spcPts val="600"/>
              </a:spcAft>
            </a:pPr>
            <a:r>
              <a:rPr lang="en-US" sz="4000" cap="all" dirty="0">
                <a:solidFill>
                  <a:schemeClr val="tx1"/>
                </a:solidFill>
                <a:latin typeface="+mj-lt"/>
                <a:ea typeface="+mj-ea"/>
                <a:cs typeface="+mj-cs"/>
              </a:rPr>
              <a:t>User Stories &amp; Acceptance Criteria</a:t>
            </a:r>
          </a:p>
        </p:txBody>
      </p:sp>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661792956"/>
              </p:ext>
            </p:extLst>
          </p:nvPr>
        </p:nvGraphicFramePr>
        <p:xfrm>
          <a:off x="5316953" y="941122"/>
          <a:ext cx="5637338" cy="5129391"/>
        </p:xfrm>
        <a:graphic>
          <a:graphicData uri="http://schemas.openxmlformats.org/drawingml/2006/table">
            <a:tbl>
              <a:tblPr firstRow="1" bandRow="1">
                <a:noFill/>
                <a:tableStyleId>{9D7B26C5-4107-4FEC-AEDC-1716B250A1EF}</a:tableStyleId>
              </a:tblPr>
              <a:tblGrid>
                <a:gridCol w="966154">
                  <a:extLst>
                    <a:ext uri="{9D8B030D-6E8A-4147-A177-3AD203B41FA5}">
                      <a16:colId xmlns:a16="http://schemas.microsoft.com/office/drawing/2014/main" val="4069239874"/>
                    </a:ext>
                  </a:extLst>
                </a:gridCol>
                <a:gridCol w="3728304">
                  <a:extLst>
                    <a:ext uri="{9D8B030D-6E8A-4147-A177-3AD203B41FA5}">
                      <a16:colId xmlns:a16="http://schemas.microsoft.com/office/drawing/2014/main" val="1300750417"/>
                    </a:ext>
                  </a:extLst>
                </a:gridCol>
                <a:gridCol w="942880">
                  <a:extLst>
                    <a:ext uri="{9D8B030D-6E8A-4147-A177-3AD203B41FA5}">
                      <a16:colId xmlns:a16="http://schemas.microsoft.com/office/drawing/2014/main" val="259320885"/>
                    </a:ext>
                  </a:extLst>
                </a:gridCol>
              </a:tblGrid>
              <a:tr h="1953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600" b="1" cap="all" spc="60">
                          <a:solidFill>
                            <a:schemeClr val="tx1"/>
                          </a:solidFill>
                          <a:effectLst/>
                        </a:rPr>
                        <a:t>User Story ID</a:t>
                      </a:r>
                      <a:endParaRPr lang="en-US" sz="600" b="1" cap="all" spc="60">
                        <a:solidFill>
                          <a:schemeClr val="tx1"/>
                        </a:solidFill>
                        <a:effectLst/>
                        <a:latin typeface="Calibri" panose="020F0502020204030204" pitchFamily="34" charset="0"/>
                        <a:cs typeface="Calibri" panose="020F0502020204030204" pitchFamily="34" charset="0"/>
                      </a:endParaRPr>
                    </a:p>
                  </a:txBody>
                  <a:tcPr marL="8732" marR="8732" marT="44386" marB="44386" anchor="b">
                    <a:lnL w="12700" cmpd="sng">
                      <a:noFill/>
                    </a:lnL>
                    <a:lnR w="12700" cmpd="sng">
                      <a:noFill/>
                    </a:lnR>
                    <a:lnT w="12700" cmpd="sng">
                      <a:noFill/>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600" b="1" cap="all" spc="60">
                          <a:solidFill>
                            <a:schemeClr val="tx1"/>
                          </a:solidFill>
                          <a:effectLst/>
                        </a:rPr>
                        <a:t>Summary</a:t>
                      </a:r>
                      <a:endParaRPr lang="en-US" sz="600" b="1" cap="all" spc="60">
                        <a:solidFill>
                          <a:schemeClr val="tx1"/>
                        </a:solidFill>
                        <a:effectLst/>
                        <a:latin typeface="Calibri" panose="020F0502020204030204" pitchFamily="34" charset="0"/>
                        <a:cs typeface="Calibri" panose="020F0502020204030204" pitchFamily="34" charset="0"/>
                      </a:endParaRPr>
                    </a:p>
                  </a:txBody>
                  <a:tcPr marL="8732" marR="8732" marT="44386" marB="44386" anchor="b">
                    <a:lnL w="12700" cmpd="sng">
                      <a:noFill/>
                    </a:lnL>
                    <a:lnR w="12700" cmpd="sng">
                      <a:noFill/>
                    </a:lnR>
                    <a:lnT w="12700" cmpd="sng">
                      <a:noFill/>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600" b="1" cap="all" spc="60">
                          <a:solidFill>
                            <a:schemeClr val="tx1"/>
                          </a:solidFill>
                          <a:effectLst/>
                        </a:rPr>
                        <a:t>Story Points</a:t>
                      </a:r>
                      <a:endParaRPr lang="en-US" sz="600" b="1" cap="all" spc="60">
                        <a:solidFill>
                          <a:schemeClr val="tx1"/>
                        </a:solidFill>
                        <a:effectLst/>
                        <a:latin typeface="Calibri" panose="020F0502020204030204" pitchFamily="34" charset="0"/>
                        <a:cs typeface="Calibri" panose="020F0502020204030204" pitchFamily="34" charset="0"/>
                      </a:endParaRPr>
                    </a:p>
                  </a:txBody>
                  <a:tcPr marL="8732" marR="8732" marT="44386" marB="44386" anchor="b">
                    <a:lnL w="12700" cmpd="sng">
                      <a:noFill/>
                    </a:lnL>
                    <a:lnR w="12700" cmpd="sng">
                      <a:noFill/>
                    </a:lnR>
                    <a:lnT w="12700" cmpd="sng">
                      <a:noFill/>
                    </a:lnT>
                    <a:lnB w="38100" cmpd="sng">
                      <a:noFill/>
                    </a:lnB>
                    <a:noFill/>
                  </a:tcPr>
                </a:tc>
                <a:extLst>
                  <a:ext uri="{0D108BD9-81ED-4DB2-BD59-A6C34878D82A}">
                    <a16:rowId xmlns:a16="http://schemas.microsoft.com/office/drawing/2014/main" val="3462243321"/>
                  </a:ext>
                </a:extLst>
              </a:tr>
              <a:tr h="419657">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cap="none" spc="0">
                          <a:solidFill>
                            <a:schemeClr val="tx1"/>
                          </a:solidFill>
                          <a:effectLst/>
                        </a:rPr>
                        <a:t>CURA-29</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ap="flat" cmpd="sng" algn="ctr">
                      <a:noFill/>
                      <a:prstDash val="solid"/>
                    </a:lnL>
                    <a:lnR w="12700" cmpd="sng">
                      <a:noFill/>
                      <a:prstDash val="solid"/>
                    </a:lnR>
                    <a:lnT w="38100" cmpd="sng">
                      <a:noFill/>
                    </a:lnT>
                    <a:lnB w="12700" cmpd="sng">
                      <a:noFill/>
                      <a:prstDash val="solid"/>
                    </a:lnB>
                    <a:noFill/>
                  </a:tcPr>
                </a:tc>
                <a:tc>
                  <a:txBody>
                    <a:bodyPr/>
                    <a:lstStyle/>
                    <a:p>
                      <a:pPr algn="l" fontAlgn="t"/>
                      <a:r>
                        <a:rPr lang="en-US" sz="800" b="1" u="none" strike="noStrike" cap="none" spc="0">
                          <a:solidFill>
                            <a:schemeClr val="tx1"/>
                          </a:solidFill>
                          <a:effectLst/>
                        </a:rPr>
                        <a:t>As</a:t>
                      </a:r>
                      <a:r>
                        <a:rPr lang="en-US" sz="800" b="0" u="none" strike="noStrike" cap="none" spc="0">
                          <a:solidFill>
                            <a:schemeClr val="tx1"/>
                          </a:solidFill>
                          <a:effectLst/>
                        </a:rPr>
                        <a:t> a Doctor, </a:t>
                      </a:r>
                      <a:br>
                        <a:rPr lang="en-US" sz="800" b="0" u="none" strike="noStrike" cap="none" spc="0">
                          <a:solidFill>
                            <a:schemeClr val="tx1"/>
                          </a:solidFill>
                          <a:effectLst/>
                        </a:rPr>
                      </a:br>
                      <a:r>
                        <a:rPr lang="en-US" sz="800" b="1" u="none" strike="noStrike" cap="none" spc="0">
                          <a:solidFill>
                            <a:schemeClr val="tx1"/>
                          </a:solidFill>
                          <a:effectLst/>
                        </a:rPr>
                        <a:t>I</a:t>
                      </a:r>
                      <a:r>
                        <a:rPr lang="en-US" sz="800" b="0" u="none" strike="noStrike" cap="none" spc="0">
                          <a:solidFill>
                            <a:schemeClr val="tx1"/>
                          </a:solidFill>
                          <a:effectLst/>
                        </a:rPr>
                        <a:t> </a:t>
                      </a:r>
                      <a:r>
                        <a:rPr lang="en-US" sz="800" b="1" u="none" strike="noStrike" cap="none" spc="0">
                          <a:solidFill>
                            <a:schemeClr val="tx1"/>
                          </a:solidFill>
                          <a:effectLst/>
                        </a:rPr>
                        <a:t>want</a:t>
                      </a:r>
                      <a:r>
                        <a:rPr lang="en-US" sz="800" b="0" u="none" strike="noStrike" cap="none" spc="0">
                          <a:solidFill>
                            <a:schemeClr val="tx1"/>
                          </a:solidFill>
                          <a:effectLst/>
                        </a:rPr>
                        <a:t> to see my particulars/schedule/profile on the application </a:t>
                      </a:r>
                      <a:br>
                        <a:rPr lang="en-US" sz="800" b="0" u="none" strike="noStrike" cap="none" spc="0">
                          <a:solidFill>
                            <a:schemeClr val="tx1"/>
                          </a:solidFill>
                          <a:effectLst/>
                        </a:rPr>
                      </a:br>
                      <a:r>
                        <a:rPr lang="en-US" sz="800" b="1" u="none" strike="noStrike" cap="none" spc="0">
                          <a:solidFill>
                            <a:schemeClr val="tx1"/>
                          </a:solidFill>
                          <a:effectLst/>
                        </a:rPr>
                        <a:t>so that</a:t>
                      </a:r>
                      <a:r>
                        <a:rPr lang="en-US" sz="800" b="0" u="none" strike="noStrike" cap="none" spc="0">
                          <a:solidFill>
                            <a:schemeClr val="tx1"/>
                          </a:solidFill>
                          <a:effectLst/>
                        </a:rPr>
                        <a:t> I can plan my duties at hospital . </a:t>
                      </a:r>
                      <a:endParaRPr lang="en-US" sz="800" b="0" i="0" u="none" strike="noStrike" cap="none" spc="0">
                        <a:solidFill>
                          <a:schemeClr val="tx1"/>
                        </a:solidFill>
                        <a:effectLst/>
                        <a:latin typeface="Calibri" panose="020F0502020204030204" pitchFamily="34" charset="0"/>
                        <a:cs typeface="Calibri" panose="020F0502020204030204" pitchFamily="34" charset="0"/>
                      </a:endParaRPr>
                    </a:p>
                  </a:txBody>
                  <a:tcPr marL="2426" marR="2426" marT="2426" marB="44386">
                    <a:lnL w="12700" cmpd="sng">
                      <a:noFill/>
                      <a:prstDash val="solid"/>
                    </a:lnL>
                    <a:lnR w="12700" cmpd="sng">
                      <a:noFill/>
                      <a:prstDash val="solid"/>
                    </a:lnR>
                    <a:lnT w="38100" cmpd="sng">
                      <a:noFill/>
                    </a:lnT>
                    <a:lnB w="12700" cmpd="sng">
                      <a:noFill/>
                      <a:prstDash val="solid"/>
                    </a:lnB>
                    <a:no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cap="none" spc="0">
                          <a:solidFill>
                            <a:schemeClr val="tx1"/>
                          </a:solidFill>
                          <a:effectLst/>
                        </a:rPr>
                        <a:t>3</a:t>
                      </a:r>
                    </a:p>
                    <a:p>
                      <a:pPr algn="ctr" rtl="0" fontAlgn="ct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923635682"/>
                  </a:ext>
                </a:extLst>
              </a:tr>
              <a:tr h="778143">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Scenario </a:t>
                      </a:r>
                      <a:r>
                        <a:rPr lang="en-US" sz="800" cap="none" spc="0">
                          <a:solidFill>
                            <a:schemeClr val="tx1"/>
                          </a:solidFill>
                          <a:effectLst/>
                        </a:rPr>
                        <a:t>: Doctor wants to check his schedule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Given</a:t>
                      </a:r>
                      <a:r>
                        <a:rPr lang="en-US" sz="800" cap="none" spc="0">
                          <a:solidFill>
                            <a:schemeClr val="tx1"/>
                          </a:solidFill>
                          <a:effectLst/>
                        </a:rPr>
                        <a:t> I logged as Doctor</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When</a:t>
                      </a:r>
                      <a:r>
                        <a:rPr lang="en-US" sz="800" cap="none" spc="0">
                          <a:solidFill>
                            <a:schemeClr val="tx1"/>
                          </a:solidFill>
                          <a:effectLst/>
                        </a:rPr>
                        <a:t> I open the application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then</a:t>
                      </a:r>
                      <a:r>
                        <a:rPr lang="en-US" sz="800" cap="none" spc="0">
                          <a:solidFill>
                            <a:schemeClr val="tx1"/>
                          </a:solidFill>
                          <a:effectLst/>
                        </a:rPr>
                        <a:t> as a doctor see the appointment details per day/week/month</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and</a:t>
                      </a:r>
                      <a:r>
                        <a:rPr lang="en-US" sz="800" cap="none" spc="0">
                          <a:solidFill>
                            <a:schemeClr val="tx1"/>
                          </a:solidFill>
                          <a:effectLst/>
                        </a:rPr>
                        <a:t>  also see the details of the patients .</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477465787"/>
                  </a:ext>
                </a:extLst>
              </a:tr>
              <a:tr h="423053">
                <a:tc rowSpan="2">
                  <a:txBody>
                    <a:bodyPr/>
                    <a:lstStyle/>
                    <a:p>
                      <a:pPr algn="ctr" rtl="0" fontAlgn="ctr"/>
                      <a:r>
                        <a:rPr lang="en-US" sz="800" cap="none" spc="0">
                          <a:solidFill>
                            <a:schemeClr val="tx1"/>
                          </a:solidFill>
                          <a:effectLst/>
                        </a:rPr>
                        <a:t>CURA-30</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As </a:t>
                      </a:r>
                      <a:r>
                        <a:rPr lang="en-US" sz="800" cap="none" spc="0">
                          <a:solidFill>
                            <a:schemeClr val="tx1"/>
                          </a:solidFill>
                          <a:effectLst/>
                        </a:rPr>
                        <a:t>a Patient,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I want </a:t>
                      </a:r>
                      <a:r>
                        <a:rPr lang="en-US" sz="800" cap="none" spc="0">
                          <a:solidFill>
                            <a:schemeClr val="tx1"/>
                          </a:solidFill>
                          <a:effectLst/>
                        </a:rPr>
                        <a:t>to confirm whether my appointment with the doctor is set up or no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rPr>
                        <a:t>so that </a:t>
                      </a:r>
                      <a:r>
                        <a:rPr lang="en-US" sz="800" cap="none" spc="0">
                          <a:solidFill>
                            <a:schemeClr val="tx1"/>
                          </a:solidFill>
                          <a:effectLst/>
                        </a:rPr>
                        <a:t>I can have an idea about my appointment with doctor</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4301475"/>
                  </a:ext>
                </a:extLst>
              </a:tr>
              <a:tr h="659780">
                <a:tc vMerge="1">
                  <a:txBody>
                    <a:bodyPr/>
                    <a:lstStyle/>
                    <a:p>
                      <a:endParaRPr lang="en-US"/>
                    </a:p>
                  </a:txBody>
                  <a:tcPr/>
                </a:tc>
                <a:tc>
                  <a:txBody>
                    <a:bodyPr/>
                    <a:lstStyle/>
                    <a:p>
                      <a:pPr rtl="0" fontAlgn="ctr"/>
                      <a:r>
                        <a:rPr lang="en-US" sz="800" b="1" cap="none" spc="0">
                          <a:solidFill>
                            <a:schemeClr val="tx1"/>
                          </a:solidFill>
                          <a:effectLst/>
                        </a:rPr>
                        <a:t>Scenario</a:t>
                      </a:r>
                      <a:r>
                        <a:rPr lang="en-US" sz="800" cap="none" spc="0">
                          <a:solidFill>
                            <a:schemeClr val="tx1"/>
                          </a:solidFill>
                          <a:effectLst/>
                        </a:rPr>
                        <a:t> : Patient wants to check with his appointment details</a:t>
                      </a:r>
                    </a:p>
                    <a:p>
                      <a:pPr rtl="0" fontAlgn="ctr"/>
                      <a:r>
                        <a:rPr lang="en-US" sz="800" b="1" cap="none" spc="0">
                          <a:solidFill>
                            <a:schemeClr val="tx1"/>
                          </a:solidFill>
                          <a:effectLst/>
                        </a:rPr>
                        <a:t>Given</a:t>
                      </a:r>
                      <a:r>
                        <a:rPr lang="en-US" sz="800" cap="none" spc="0">
                          <a:solidFill>
                            <a:schemeClr val="tx1"/>
                          </a:solidFill>
                          <a:effectLst/>
                        </a:rPr>
                        <a:t> I logged as Patient</a:t>
                      </a:r>
                    </a:p>
                    <a:p>
                      <a:pPr rtl="0" fontAlgn="ctr"/>
                      <a:r>
                        <a:rPr lang="en-US" sz="800" b="1" cap="none" spc="0">
                          <a:solidFill>
                            <a:schemeClr val="tx1"/>
                          </a:solidFill>
                          <a:effectLst/>
                        </a:rPr>
                        <a:t>When</a:t>
                      </a:r>
                      <a:r>
                        <a:rPr lang="en-US" sz="800" cap="none" spc="0">
                          <a:solidFill>
                            <a:schemeClr val="tx1"/>
                          </a:solidFill>
                          <a:effectLst/>
                        </a:rPr>
                        <a:t> I open the application and go to this page</a:t>
                      </a:r>
                    </a:p>
                    <a:p>
                      <a:pPr rtl="0" fontAlgn="ctr"/>
                      <a:r>
                        <a:rPr lang="en-US" sz="800" b="1" cap="none" spc="0">
                          <a:solidFill>
                            <a:schemeClr val="tx1"/>
                          </a:solidFill>
                          <a:effectLst/>
                        </a:rPr>
                        <a:t>then</a:t>
                      </a:r>
                      <a:r>
                        <a:rPr lang="en-US" sz="800" cap="none" spc="0">
                          <a:solidFill>
                            <a:schemeClr val="tx1"/>
                          </a:solidFill>
                          <a:effectLst/>
                        </a:rPr>
                        <a:t> see my appointment details with the doctor </a:t>
                      </a:r>
                    </a:p>
                    <a:p>
                      <a:pPr rtl="0" fontAlgn="ctr"/>
                      <a:r>
                        <a:rPr lang="en-US" sz="800" b="1" cap="none" spc="0">
                          <a:solidFill>
                            <a:schemeClr val="tx1"/>
                          </a:solidFill>
                          <a:effectLst/>
                        </a:rPr>
                        <a:t>and</a:t>
                      </a:r>
                      <a:r>
                        <a:rPr lang="en-US" sz="800" cap="none" spc="0">
                          <a:solidFill>
                            <a:schemeClr val="tx1"/>
                          </a:solidFill>
                          <a:effectLst/>
                        </a:rPr>
                        <a:t> I plan accordingly.</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987146256"/>
                  </a:ext>
                </a:extLst>
              </a:tr>
              <a:tr h="541416">
                <a:tc rowSpan="2">
                  <a:txBody>
                    <a:bodyPr/>
                    <a:lstStyle/>
                    <a:p>
                      <a:pPr algn="ctr" rtl="0" fontAlgn="ctr"/>
                      <a:r>
                        <a:rPr lang="en-US" sz="800" cap="none" spc="0">
                          <a:solidFill>
                            <a:schemeClr val="tx1"/>
                          </a:solidFill>
                          <a:effectLst/>
                        </a:rPr>
                        <a:t>CURA-31</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rtl="0" fontAlgn="ctr"/>
                      <a:r>
                        <a:rPr lang="en-US" sz="800" b="1" cap="none" spc="0">
                          <a:solidFill>
                            <a:schemeClr val="tx1"/>
                          </a:solidFill>
                          <a:effectLst/>
                        </a:rPr>
                        <a:t>As</a:t>
                      </a:r>
                      <a:r>
                        <a:rPr lang="en-US" sz="800" cap="none" spc="0">
                          <a:solidFill>
                            <a:schemeClr val="tx1"/>
                          </a:solidFill>
                          <a:effectLst/>
                        </a:rPr>
                        <a:t> a Patient, </a:t>
                      </a:r>
                    </a:p>
                    <a:p>
                      <a:pPr rtl="0" fontAlgn="ctr"/>
                      <a:r>
                        <a:rPr lang="en-US" sz="800" b="1" cap="none" spc="0">
                          <a:solidFill>
                            <a:schemeClr val="tx1"/>
                          </a:solidFill>
                          <a:effectLst/>
                        </a:rPr>
                        <a:t>I want </a:t>
                      </a:r>
                      <a:r>
                        <a:rPr lang="en-US" sz="800" cap="none" spc="0">
                          <a:solidFill>
                            <a:schemeClr val="tx1"/>
                          </a:solidFill>
                          <a:effectLst/>
                        </a:rPr>
                        <a:t>to submit my symptoms/previous history documents in the portal for assessment</a:t>
                      </a:r>
                    </a:p>
                    <a:p>
                      <a:pPr rtl="0" fontAlgn="ctr"/>
                      <a:r>
                        <a:rPr lang="en-US" sz="800" b="1" cap="none" spc="0">
                          <a:solidFill>
                            <a:schemeClr val="tx1"/>
                          </a:solidFill>
                          <a:effectLst/>
                        </a:rPr>
                        <a:t>so that </a:t>
                      </a:r>
                      <a:r>
                        <a:rPr lang="en-US" sz="800" cap="none" spc="0">
                          <a:solidFill>
                            <a:schemeClr val="tx1"/>
                          </a:solidFill>
                          <a:effectLst/>
                        </a:rPr>
                        <a:t>I may receive a accurate determination</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47874992"/>
                  </a:ext>
                </a:extLst>
              </a:tr>
              <a:tr h="896507">
                <a:tc vMerge="1">
                  <a:txBody>
                    <a:bodyPr/>
                    <a:lstStyle/>
                    <a:p>
                      <a:endParaRPr lang="en-US"/>
                    </a:p>
                  </a:txBody>
                  <a:tcPr/>
                </a:tc>
                <a:tc>
                  <a:txBody>
                    <a:bodyPr/>
                    <a:lstStyle/>
                    <a:p>
                      <a:pPr rtl="0" fontAlgn="ctr"/>
                      <a:r>
                        <a:rPr lang="en-US" sz="800" b="1" cap="none" spc="0" dirty="0">
                          <a:solidFill>
                            <a:schemeClr val="tx1"/>
                          </a:solidFill>
                          <a:effectLst/>
                        </a:rPr>
                        <a:t>Scenario</a:t>
                      </a:r>
                      <a:r>
                        <a:rPr lang="en-US" sz="800" cap="none" spc="0" dirty="0">
                          <a:solidFill>
                            <a:schemeClr val="tx1"/>
                          </a:solidFill>
                          <a:effectLst/>
                        </a:rPr>
                        <a:t> : Patient wants to upload his previous history documents</a:t>
                      </a:r>
                    </a:p>
                    <a:p>
                      <a:pPr rtl="0" fontAlgn="ctr"/>
                      <a:r>
                        <a:rPr lang="en-US" sz="800" cap="none" spc="0" dirty="0">
                          <a:solidFill>
                            <a:schemeClr val="tx1"/>
                          </a:solidFill>
                          <a:effectLst/>
                        </a:rPr>
                        <a:t> &amp; symptoms</a:t>
                      </a:r>
                    </a:p>
                    <a:p>
                      <a:pPr rtl="0" fontAlgn="ctr"/>
                      <a:r>
                        <a:rPr lang="en-US" sz="800" b="1" cap="none" spc="0" dirty="0">
                          <a:solidFill>
                            <a:schemeClr val="tx1"/>
                          </a:solidFill>
                          <a:effectLst/>
                        </a:rPr>
                        <a:t>Given</a:t>
                      </a:r>
                      <a:r>
                        <a:rPr lang="en-US" sz="800" cap="none" spc="0" dirty="0">
                          <a:solidFill>
                            <a:schemeClr val="tx1"/>
                          </a:solidFill>
                          <a:effectLst/>
                        </a:rPr>
                        <a:t> I logged as Patient</a:t>
                      </a:r>
                    </a:p>
                    <a:p>
                      <a:pPr rtl="0" fontAlgn="ctr"/>
                      <a:r>
                        <a:rPr lang="en-US" sz="800" b="1" cap="none" spc="0" dirty="0">
                          <a:solidFill>
                            <a:schemeClr val="tx1"/>
                          </a:solidFill>
                          <a:effectLst/>
                        </a:rPr>
                        <a:t>When</a:t>
                      </a:r>
                      <a:r>
                        <a:rPr lang="en-US" sz="800" cap="none" spc="0" dirty="0">
                          <a:solidFill>
                            <a:schemeClr val="tx1"/>
                          </a:solidFill>
                          <a:effectLst/>
                        </a:rPr>
                        <a:t> I open the application and go to this page</a:t>
                      </a:r>
                    </a:p>
                    <a:p>
                      <a:pPr rtl="0" fontAlgn="ctr"/>
                      <a:r>
                        <a:rPr lang="en-US" sz="800" b="1" cap="none" spc="0" dirty="0">
                          <a:solidFill>
                            <a:schemeClr val="tx1"/>
                          </a:solidFill>
                          <a:effectLst/>
                        </a:rPr>
                        <a:t>then</a:t>
                      </a:r>
                      <a:r>
                        <a:rPr lang="en-US" sz="800" cap="none" spc="0" dirty="0">
                          <a:solidFill>
                            <a:schemeClr val="tx1"/>
                          </a:solidFill>
                          <a:effectLst/>
                        </a:rPr>
                        <a:t> see the browse option for uploading the documents</a:t>
                      </a:r>
                    </a:p>
                    <a:p>
                      <a:pPr rtl="0" fontAlgn="ctr"/>
                      <a:r>
                        <a:rPr lang="en-US" sz="800" b="1" cap="none" spc="0" dirty="0">
                          <a:solidFill>
                            <a:schemeClr val="tx1"/>
                          </a:solidFill>
                          <a:effectLst/>
                        </a:rPr>
                        <a:t>and</a:t>
                      </a:r>
                      <a:r>
                        <a:rPr lang="en-US" sz="800" cap="none" spc="0" dirty="0">
                          <a:solidFill>
                            <a:schemeClr val="tx1"/>
                          </a:solidFill>
                          <a:effectLst/>
                        </a:rPr>
                        <a:t> see the page to enter the details of my previous history  &amp; symptoms.</a:t>
                      </a:r>
                    </a:p>
                    <a:p>
                      <a:pPr rtl="0" fontAlgn="ctr"/>
                      <a:endParaRPr lang="en-US" sz="800" cap="none" spc="0" dirty="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681076125"/>
                  </a:ext>
                </a:extLst>
              </a:tr>
              <a:tr h="423053">
                <a:tc rowSpan="2">
                  <a:txBody>
                    <a:bodyPr/>
                    <a:lstStyle/>
                    <a:p>
                      <a:pPr algn="ctr" rtl="0" fontAlgn="ctr"/>
                      <a:r>
                        <a:rPr lang="en-US" sz="800" cap="none" spc="0">
                          <a:solidFill>
                            <a:schemeClr val="tx1"/>
                          </a:solidFill>
                          <a:effectLst/>
                        </a:rPr>
                        <a:t>CURA-32</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rtl="0" fontAlgn="ctr"/>
                      <a:r>
                        <a:rPr lang="en-US" sz="800" b="1" cap="none" spc="0">
                          <a:solidFill>
                            <a:schemeClr val="tx1"/>
                          </a:solidFill>
                          <a:effectLst/>
                        </a:rPr>
                        <a:t>As </a:t>
                      </a:r>
                      <a:r>
                        <a:rPr lang="en-US" sz="800" cap="none" spc="0">
                          <a:solidFill>
                            <a:schemeClr val="tx1"/>
                          </a:solidFill>
                          <a:effectLst/>
                        </a:rPr>
                        <a:t>an Inventor,</a:t>
                      </a:r>
                    </a:p>
                    <a:p>
                      <a:pPr rtl="0" fontAlgn="ctr"/>
                      <a:r>
                        <a:rPr lang="en-US" sz="800" b="1" cap="none" spc="0">
                          <a:solidFill>
                            <a:schemeClr val="tx1"/>
                          </a:solidFill>
                          <a:effectLst/>
                        </a:rPr>
                        <a:t>I want </a:t>
                      </a:r>
                      <a:r>
                        <a:rPr lang="en-US" sz="800" cap="none" spc="0">
                          <a:solidFill>
                            <a:schemeClr val="tx1"/>
                          </a:solidFill>
                          <a:effectLst/>
                        </a:rPr>
                        <a:t>to know whether the supplies are as per the requirement or no, </a:t>
                      </a:r>
                    </a:p>
                    <a:p>
                      <a:pPr rtl="0" fontAlgn="ctr"/>
                      <a:r>
                        <a:rPr lang="en-US" sz="800" b="1" cap="none" spc="0">
                          <a:solidFill>
                            <a:schemeClr val="tx1"/>
                          </a:solidFill>
                          <a:effectLst/>
                        </a:rPr>
                        <a:t>so that </a:t>
                      </a:r>
                      <a:r>
                        <a:rPr lang="en-US" sz="800" cap="none" spc="0">
                          <a:solidFill>
                            <a:schemeClr val="tx1"/>
                          </a:solidFill>
                          <a:effectLst/>
                        </a:rPr>
                        <a:t>I can re-stock them.</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463327698"/>
                  </a:ext>
                </a:extLst>
              </a:tr>
              <a:tr h="778143">
                <a:tc vMerge="1">
                  <a:txBody>
                    <a:bodyPr/>
                    <a:lstStyle/>
                    <a:p>
                      <a:endParaRPr lang="en-US"/>
                    </a:p>
                  </a:txBody>
                  <a:tcPr/>
                </a:tc>
                <a:tc>
                  <a:txBody>
                    <a:bodyPr/>
                    <a:lstStyle/>
                    <a:p>
                      <a:pPr rtl="0" fontAlgn="ctr"/>
                      <a:r>
                        <a:rPr lang="en-US" sz="800" b="1" cap="none" spc="0" dirty="0">
                          <a:solidFill>
                            <a:schemeClr val="tx1"/>
                          </a:solidFill>
                          <a:effectLst/>
                        </a:rPr>
                        <a:t>Scenario </a:t>
                      </a:r>
                      <a:r>
                        <a:rPr lang="en-US" sz="800" cap="none" spc="0" dirty="0">
                          <a:solidFill>
                            <a:schemeClr val="tx1"/>
                          </a:solidFill>
                          <a:effectLst/>
                        </a:rPr>
                        <a:t>: Inventor wants to see the list of stock </a:t>
                      </a:r>
                    </a:p>
                    <a:p>
                      <a:pPr rtl="0" fontAlgn="ctr"/>
                      <a:r>
                        <a:rPr lang="en-US" sz="800" b="1" cap="none" spc="0" dirty="0">
                          <a:solidFill>
                            <a:schemeClr val="tx1"/>
                          </a:solidFill>
                          <a:effectLst/>
                        </a:rPr>
                        <a:t>Given</a:t>
                      </a:r>
                      <a:r>
                        <a:rPr lang="en-US" sz="800" cap="none" spc="0" dirty="0">
                          <a:solidFill>
                            <a:schemeClr val="tx1"/>
                          </a:solidFill>
                          <a:effectLst/>
                        </a:rPr>
                        <a:t> I'm in a role of Inventor or logged-in inventor</a:t>
                      </a:r>
                    </a:p>
                    <a:p>
                      <a:pPr rtl="0" fontAlgn="ctr"/>
                      <a:r>
                        <a:rPr lang="en-US" sz="800" b="1" cap="none" spc="0" dirty="0">
                          <a:solidFill>
                            <a:schemeClr val="tx1"/>
                          </a:solidFill>
                          <a:effectLst/>
                        </a:rPr>
                        <a:t>When</a:t>
                      </a:r>
                      <a:r>
                        <a:rPr lang="en-US" sz="800" cap="none" spc="0" dirty="0">
                          <a:solidFill>
                            <a:schemeClr val="tx1"/>
                          </a:solidFill>
                          <a:effectLst/>
                        </a:rPr>
                        <a:t> I open the web application </a:t>
                      </a:r>
                    </a:p>
                    <a:p>
                      <a:pPr rtl="0" fontAlgn="ctr"/>
                      <a:r>
                        <a:rPr lang="en-US" sz="800" b="1" cap="none" spc="0" dirty="0">
                          <a:solidFill>
                            <a:schemeClr val="tx1"/>
                          </a:solidFill>
                          <a:effectLst/>
                        </a:rPr>
                        <a:t>then </a:t>
                      </a:r>
                      <a:r>
                        <a:rPr lang="en-US" sz="800" cap="none" spc="0" dirty="0">
                          <a:solidFill>
                            <a:schemeClr val="tx1"/>
                          </a:solidFill>
                          <a:effectLst/>
                        </a:rPr>
                        <a:t>see the inventory supply details page, clicking on the page I should be able to see all the inventory details </a:t>
                      </a:r>
                      <a:r>
                        <a:rPr lang="en-US" sz="800" b="1" cap="none" spc="0" dirty="0">
                          <a:solidFill>
                            <a:schemeClr val="tx1"/>
                          </a:solidFill>
                          <a:effectLst/>
                        </a:rPr>
                        <a:t>and</a:t>
                      </a:r>
                      <a:r>
                        <a:rPr lang="en-US" sz="800" cap="none" spc="0" dirty="0">
                          <a:solidFill>
                            <a:schemeClr val="tx1"/>
                          </a:solidFill>
                          <a:effectLst/>
                        </a:rPr>
                        <a:t> option to restock</a:t>
                      </a:r>
                    </a:p>
                    <a:p>
                      <a:pPr rtl="0" fontAlgn="ctr"/>
                      <a:endParaRPr lang="en-US" sz="800" cap="none" spc="0" dirty="0">
                        <a:solidFill>
                          <a:schemeClr val="tx1"/>
                        </a:solidFill>
                        <a:effectLst/>
                        <a:latin typeface="Calibri" panose="020F0502020204030204" pitchFamily="34" charset="0"/>
                        <a:cs typeface="Calibri" panose="020F0502020204030204" pitchFamily="34" charset="0"/>
                      </a:endParaRPr>
                    </a:p>
                  </a:txBody>
                  <a:tcPr marL="8732" marR="8732" marT="5822" marB="44386"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3845774950"/>
                  </a:ext>
                </a:extLst>
              </a:tr>
            </a:tbl>
          </a:graphicData>
        </a:graphic>
      </p:graphicFrame>
      <p:sp>
        <p:nvSpPr>
          <p:cNvPr id="2" name="TextBox 1">
            <a:extLst>
              <a:ext uri="{FF2B5EF4-FFF2-40B4-BE49-F238E27FC236}">
                <a16:creationId xmlns:a16="http://schemas.microsoft.com/office/drawing/2014/main" id="{BC0F50A7-4C61-1A75-18E0-55FC313E0B8A}"/>
              </a:ext>
            </a:extLst>
          </p:cNvPr>
          <p:cNvSpPr txBox="1"/>
          <p:nvPr/>
        </p:nvSpPr>
        <p:spPr>
          <a:xfrm>
            <a:off x="1076446" y="6400800"/>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357330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6" name="Rectangle 15">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7" name="Rectangle 6">
            <a:extLst>
              <a:ext uri="{FF2B5EF4-FFF2-40B4-BE49-F238E27FC236}">
                <a16:creationId xmlns:a16="http://schemas.microsoft.com/office/drawing/2014/main" id="{E98C790A-750B-DD84-3F19-229CA6BBC422}"/>
              </a:ext>
            </a:extLst>
          </p:cNvPr>
          <p:cNvSpPr/>
          <p:nvPr/>
        </p:nvSpPr>
        <p:spPr>
          <a:xfrm>
            <a:off x="636695" y="643464"/>
            <a:ext cx="3795819" cy="4920428"/>
          </a:xfrm>
          <a:prstGeom prst="rect">
            <a:avLst/>
          </a:prstGeom>
          <a:noFill/>
          <a:ln w="19050">
            <a:noFill/>
            <a:prstDash val="dash"/>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b">
            <a:normAutofit/>
          </a:bodyPr>
          <a:lstStyle/>
          <a:p>
            <a:pPr algn="r" defTabSz="914400">
              <a:lnSpc>
                <a:spcPct val="90000"/>
              </a:lnSpc>
              <a:spcBef>
                <a:spcPct val="0"/>
              </a:spcBef>
              <a:spcAft>
                <a:spcPts val="600"/>
              </a:spcAft>
            </a:pPr>
            <a:r>
              <a:rPr lang="en-US" sz="4000" cap="all" dirty="0">
                <a:solidFill>
                  <a:schemeClr val="tx1"/>
                </a:solidFill>
                <a:latin typeface="+mj-lt"/>
                <a:ea typeface="+mj-ea"/>
                <a:cs typeface="+mj-cs"/>
              </a:rPr>
              <a:t>User Stories &amp; Acceptance Criteria</a:t>
            </a:r>
          </a:p>
        </p:txBody>
      </p:sp>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429688475"/>
              </p:ext>
            </p:extLst>
          </p:nvPr>
        </p:nvGraphicFramePr>
        <p:xfrm>
          <a:off x="5046653" y="953822"/>
          <a:ext cx="6177938" cy="5089650"/>
        </p:xfrm>
        <a:graphic>
          <a:graphicData uri="http://schemas.openxmlformats.org/drawingml/2006/table">
            <a:tbl>
              <a:tblPr firstRow="1" bandRow="1">
                <a:noFill/>
                <a:tableStyleId>{93296810-A885-4BE3-A3E7-6D5BEEA58F35}</a:tableStyleId>
              </a:tblPr>
              <a:tblGrid>
                <a:gridCol w="939760">
                  <a:extLst>
                    <a:ext uri="{9D8B030D-6E8A-4147-A177-3AD203B41FA5}">
                      <a16:colId xmlns:a16="http://schemas.microsoft.com/office/drawing/2014/main" val="4069239874"/>
                    </a:ext>
                  </a:extLst>
                </a:gridCol>
                <a:gridCol w="4502681">
                  <a:extLst>
                    <a:ext uri="{9D8B030D-6E8A-4147-A177-3AD203B41FA5}">
                      <a16:colId xmlns:a16="http://schemas.microsoft.com/office/drawing/2014/main" val="1300750417"/>
                    </a:ext>
                  </a:extLst>
                </a:gridCol>
                <a:gridCol w="735497">
                  <a:extLst>
                    <a:ext uri="{9D8B030D-6E8A-4147-A177-3AD203B41FA5}">
                      <a16:colId xmlns:a16="http://schemas.microsoft.com/office/drawing/2014/main" val="259320885"/>
                    </a:ext>
                  </a:extLst>
                </a:gridCol>
              </a:tblGrid>
              <a:tr h="42756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cap="none" spc="0">
                          <a:solidFill>
                            <a:schemeClr val="tx1"/>
                          </a:solidFill>
                          <a:effectLst/>
                        </a:rPr>
                        <a:t>User Story ID</a:t>
                      </a:r>
                      <a:endParaRPr lang="en-US" sz="1100" b="0" cap="none" spc="0">
                        <a:solidFill>
                          <a:schemeClr val="tx1"/>
                        </a:solidFill>
                        <a:effectLst/>
                        <a:latin typeface="Calibri" panose="020F0502020204030204" pitchFamily="34" charset="0"/>
                        <a:cs typeface="Calibri" panose="020F0502020204030204" pitchFamily="34" charset="0"/>
                      </a:endParaRPr>
                    </a:p>
                  </a:txBody>
                  <a:tcPr marL="0" marR="15417" marT="12334" marB="61668" anchor="b">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cap="none" spc="0">
                          <a:solidFill>
                            <a:schemeClr val="tx1"/>
                          </a:solidFill>
                          <a:effectLst/>
                        </a:rPr>
                        <a:t>Summary</a:t>
                      </a:r>
                      <a:endParaRPr lang="en-US" sz="1100" b="0" cap="none" spc="0">
                        <a:solidFill>
                          <a:schemeClr val="tx1"/>
                        </a:solidFill>
                        <a:effectLst/>
                        <a:latin typeface="Calibri" panose="020F0502020204030204" pitchFamily="34" charset="0"/>
                        <a:cs typeface="Calibri" panose="020F0502020204030204" pitchFamily="34" charset="0"/>
                      </a:endParaRPr>
                    </a:p>
                  </a:txBody>
                  <a:tcPr marL="0" marR="15417" marT="12334" marB="61668" anchor="b">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cap="none" spc="0">
                          <a:solidFill>
                            <a:schemeClr val="tx1"/>
                          </a:solidFill>
                          <a:effectLst/>
                        </a:rPr>
                        <a:t>Story Points</a:t>
                      </a:r>
                      <a:endParaRPr lang="en-US" sz="1100" b="0" cap="none" spc="0">
                        <a:solidFill>
                          <a:schemeClr val="tx1"/>
                        </a:solidFill>
                        <a:effectLst/>
                        <a:latin typeface="Calibri" panose="020F0502020204030204" pitchFamily="34" charset="0"/>
                        <a:cs typeface="Calibri" panose="020F0502020204030204" pitchFamily="34" charset="0"/>
                      </a:endParaRPr>
                    </a:p>
                  </a:txBody>
                  <a:tcPr marL="0" marR="15417" marT="12334" marB="61668"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462243321"/>
                  </a:ext>
                </a:extLst>
              </a:tr>
              <a:tr h="474842">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cap="none" spc="0">
                          <a:solidFill>
                            <a:schemeClr val="tx1"/>
                          </a:solidFill>
                          <a:effectLst/>
                        </a:rPr>
                        <a:t>CURA-33</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38100" cmpd="sng">
                      <a:noFill/>
                    </a:lnT>
                    <a:lnB w="12700" cmpd="sng">
                      <a:noFill/>
                      <a:prstDash val="solid"/>
                    </a:lnB>
                    <a:noFill/>
                  </a:tcPr>
                </a:tc>
                <a:tc>
                  <a:txBody>
                    <a:bodyPr/>
                    <a:lstStyle/>
                    <a:p>
                      <a:pPr algn="l" fontAlgn="t"/>
                      <a:r>
                        <a:rPr lang="en-US" sz="800" b="1" i="0" u="none" strike="noStrike" cap="none" spc="0">
                          <a:solidFill>
                            <a:schemeClr val="tx1"/>
                          </a:solidFill>
                          <a:effectLst/>
                          <a:latin typeface="Calibri" panose="020F0502020204030204" pitchFamily="34" charset="0"/>
                          <a:cs typeface="Calibri" panose="020F0502020204030204" pitchFamily="34" charset="0"/>
                        </a:rPr>
                        <a:t>As </a:t>
                      </a:r>
                      <a:r>
                        <a:rPr lang="en-US" sz="800" b="0" i="0" u="none" strike="noStrike" cap="none" spc="0">
                          <a:solidFill>
                            <a:schemeClr val="tx1"/>
                          </a:solidFill>
                          <a:effectLst/>
                          <a:latin typeface="Calibri" panose="020F0502020204030204" pitchFamily="34" charset="0"/>
                          <a:cs typeface="Calibri" panose="020F0502020204030204" pitchFamily="34" charset="0"/>
                        </a:rPr>
                        <a:t>a Pathologist, </a:t>
                      </a:r>
                    </a:p>
                    <a:p>
                      <a:pPr algn="l" fontAlgn="t"/>
                      <a:r>
                        <a:rPr lang="en-US" sz="800" b="1" i="0" u="none" strike="noStrike" cap="none" spc="0">
                          <a:solidFill>
                            <a:schemeClr val="tx1"/>
                          </a:solidFill>
                          <a:effectLst/>
                          <a:latin typeface="Calibri" panose="020F0502020204030204" pitchFamily="34" charset="0"/>
                          <a:cs typeface="Calibri" panose="020F0502020204030204" pitchFamily="34" charset="0"/>
                        </a:rPr>
                        <a:t>I want </a:t>
                      </a:r>
                      <a:r>
                        <a:rPr lang="en-US" sz="800" b="0" i="0" u="none" strike="noStrike" cap="none" spc="0">
                          <a:solidFill>
                            <a:schemeClr val="tx1"/>
                          </a:solidFill>
                          <a:effectLst/>
                          <a:latin typeface="Calibri" panose="020F0502020204030204" pitchFamily="34" charset="0"/>
                          <a:cs typeface="Calibri" panose="020F0502020204030204" pitchFamily="34" charset="0"/>
                        </a:rPr>
                        <a:t>to know whether samples of the patient are correctly entered or no, </a:t>
                      </a:r>
                    </a:p>
                    <a:p>
                      <a:pPr algn="l" fontAlgn="t"/>
                      <a:r>
                        <a:rPr lang="en-US" sz="800" b="1" i="0" u="none" strike="noStrike" cap="none" spc="0">
                          <a:solidFill>
                            <a:schemeClr val="tx1"/>
                          </a:solidFill>
                          <a:effectLst/>
                          <a:latin typeface="Calibri" panose="020F0502020204030204" pitchFamily="34" charset="0"/>
                          <a:cs typeface="Calibri" panose="020F0502020204030204" pitchFamily="34" charset="0"/>
                        </a:rPr>
                        <a:t>so that </a:t>
                      </a:r>
                      <a:r>
                        <a:rPr lang="en-US" sz="800" b="0" i="0" u="none" strike="noStrike" cap="none" spc="0">
                          <a:solidFill>
                            <a:schemeClr val="tx1"/>
                          </a:solidFill>
                          <a:effectLst/>
                          <a:latin typeface="Calibri" panose="020F0502020204030204" pitchFamily="34" charset="0"/>
                          <a:cs typeface="Calibri" panose="020F0502020204030204" pitchFamily="34" charset="0"/>
                        </a:rPr>
                        <a:t>there is no confusion with patient's details with others.</a:t>
                      </a:r>
                    </a:p>
                  </a:txBody>
                  <a:tcPr marL="0" marR="4282" marT="18500" marB="61668">
                    <a:lnL w="12700" cmpd="sng">
                      <a:noFill/>
                      <a:prstDash val="solid"/>
                    </a:lnL>
                    <a:lnR w="12700" cmpd="sng">
                      <a:noFill/>
                      <a:prstDash val="solid"/>
                    </a:lnR>
                    <a:lnT w="38100" cmpd="sng">
                      <a:noFill/>
                    </a:lnT>
                    <a:lnB w="9525" cap="flat" cmpd="sng" algn="ctr">
                      <a:solidFill>
                        <a:schemeClr val="tx1"/>
                      </a:solidFill>
                      <a:prstDash val="solid"/>
                    </a:lnB>
                    <a:no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cap="none" spc="0">
                          <a:solidFill>
                            <a:schemeClr val="tx1"/>
                          </a:solidFill>
                          <a:effectLst/>
                        </a:rPr>
                        <a:t>3</a:t>
                      </a:r>
                    </a:p>
                    <a:p>
                      <a:pPr algn="ctr" rtl="0" fontAlgn="ct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923635682"/>
                  </a:ext>
                </a:extLst>
              </a:tr>
              <a:tr h="598178">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Scenario </a:t>
                      </a:r>
                      <a:r>
                        <a:rPr lang="en-US" sz="800" cap="none" spc="0">
                          <a:solidFill>
                            <a:schemeClr val="tx1"/>
                          </a:solidFill>
                          <a:effectLst/>
                          <a:latin typeface="Calibri" panose="020F0502020204030204" pitchFamily="34" charset="0"/>
                          <a:cs typeface="Calibri" panose="020F0502020204030204" pitchFamily="34" charset="0"/>
                        </a:rPr>
                        <a:t>: Pathologist wants to check patient's samples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Given</a:t>
                      </a:r>
                      <a:r>
                        <a:rPr lang="en-US" sz="800" cap="none" spc="0">
                          <a:solidFill>
                            <a:schemeClr val="tx1"/>
                          </a:solidFill>
                          <a:effectLst/>
                          <a:latin typeface="Calibri" panose="020F0502020204030204" pitchFamily="34" charset="0"/>
                          <a:cs typeface="Calibri" panose="020F0502020204030204" pitchFamily="34" charset="0"/>
                        </a:rPr>
                        <a:t> I am in a role of logged-in Pathologist</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When</a:t>
                      </a:r>
                      <a:r>
                        <a:rPr lang="en-US" sz="800" cap="none" spc="0">
                          <a:solidFill>
                            <a:schemeClr val="tx1"/>
                          </a:solidFill>
                          <a:effectLst/>
                          <a:latin typeface="Calibri" panose="020F0502020204030204" pitchFamily="34" charset="0"/>
                          <a:cs typeface="Calibri" panose="020F0502020204030204" pitchFamily="34" charset="0"/>
                        </a:rPr>
                        <a:t> I open web-application and go to this page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then</a:t>
                      </a:r>
                      <a:r>
                        <a:rPr lang="en-US" sz="800" cap="none" spc="0">
                          <a:solidFill>
                            <a:schemeClr val="tx1"/>
                          </a:solidFill>
                          <a:effectLst/>
                          <a:latin typeface="Calibri" panose="020F0502020204030204" pitchFamily="34" charset="0"/>
                          <a:cs typeface="Calibri" panose="020F0502020204030204" pitchFamily="34" charset="0"/>
                        </a:rPr>
                        <a:t> verify the patient's samples entered correctly or not </a:t>
                      </a:r>
                    </a:p>
                  </a:txBody>
                  <a:tcPr marL="0" marR="15417" marT="18500" marB="61668"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477465787"/>
                  </a:ext>
                </a:extLst>
              </a:tr>
              <a:tr h="474842">
                <a:tc rowSpan="2">
                  <a:txBody>
                    <a:bodyPr/>
                    <a:lstStyle/>
                    <a:p>
                      <a:pPr algn="ctr" rtl="0" fontAlgn="ctr"/>
                      <a:r>
                        <a:rPr lang="en-US" sz="800" cap="none" spc="0">
                          <a:solidFill>
                            <a:schemeClr val="tx1"/>
                          </a:solidFill>
                          <a:effectLst/>
                        </a:rPr>
                        <a:t>CURA-34</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As</a:t>
                      </a:r>
                      <a:r>
                        <a:rPr lang="en-US" sz="800" cap="none" spc="0">
                          <a:solidFill>
                            <a:schemeClr val="tx1"/>
                          </a:solidFill>
                          <a:effectLst/>
                          <a:latin typeface="Calibri" panose="020F0502020204030204" pitchFamily="34" charset="0"/>
                          <a:cs typeface="Calibri" panose="020F0502020204030204" pitchFamily="34" charset="0"/>
                        </a:rPr>
                        <a:t> an Admin,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I want </a:t>
                      </a:r>
                      <a:r>
                        <a:rPr lang="en-US" sz="800" cap="none" spc="0">
                          <a:solidFill>
                            <a:schemeClr val="tx1"/>
                          </a:solidFill>
                          <a:effectLst/>
                          <a:latin typeface="Calibri" panose="020F0502020204030204" pitchFamily="34" charset="0"/>
                          <a:cs typeface="Calibri" panose="020F0502020204030204" pitchFamily="34" charset="0"/>
                        </a:rPr>
                        <a:t>to navigate to doctor/staff/nurse section to check the log-in time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b="1" cap="none" spc="0">
                          <a:solidFill>
                            <a:schemeClr val="tx1"/>
                          </a:solidFill>
                          <a:effectLst/>
                          <a:latin typeface="Calibri" panose="020F0502020204030204" pitchFamily="34" charset="0"/>
                          <a:cs typeface="Calibri" panose="020F0502020204030204" pitchFamily="34" charset="0"/>
                        </a:rPr>
                        <a:t>so that </a:t>
                      </a:r>
                      <a:r>
                        <a:rPr lang="en-US" sz="800" cap="none" spc="0">
                          <a:solidFill>
                            <a:schemeClr val="tx1"/>
                          </a:solidFill>
                          <a:effectLst/>
                          <a:latin typeface="Calibri" panose="020F0502020204030204" pitchFamily="34" charset="0"/>
                          <a:cs typeface="Calibri" panose="020F0502020204030204" pitchFamily="34" charset="0"/>
                        </a:rPr>
                        <a:t>I can verify whether every doctor/nurse/staff is attending the hospital on time.</a:t>
                      </a:r>
                    </a:p>
                  </a:txBody>
                  <a:tcPr marL="0" marR="15417" marT="18500" marB="61668"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4301475"/>
                  </a:ext>
                </a:extLst>
              </a:tr>
              <a:tr h="721513">
                <a:tc vMerge="1">
                  <a:txBody>
                    <a:bodyPr/>
                    <a:lstStyle/>
                    <a:p>
                      <a:endParaRPr lang="en-US"/>
                    </a:p>
                  </a:txBody>
                  <a:tcPr/>
                </a:tc>
                <a:tc>
                  <a:txBody>
                    <a:bodyPr/>
                    <a:lstStyle/>
                    <a:p>
                      <a:pPr rtl="0" fontAlgn="ctr"/>
                      <a:r>
                        <a:rPr lang="en-US" sz="800" b="1" cap="none" spc="0">
                          <a:solidFill>
                            <a:schemeClr val="tx1"/>
                          </a:solidFill>
                          <a:effectLst/>
                          <a:latin typeface="Calibri" panose="020F0502020204030204" pitchFamily="34" charset="0"/>
                          <a:cs typeface="Calibri" panose="020F0502020204030204" pitchFamily="34" charset="0"/>
                        </a:rPr>
                        <a:t>Scenario</a:t>
                      </a:r>
                      <a:r>
                        <a:rPr lang="en-US" sz="800" cap="none" spc="0">
                          <a:solidFill>
                            <a:schemeClr val="tx1"/>
                          </a:solidFill>
                          <a:effectLst/>
                          <a:latin typeface="Calibri" panose="020F0502020204030204" pitchFamily="34" charset="0"/>
                          <a:cs typeface="Calibri" panose="020F0502020204030204" pitchFamily="34" charset="0"/>
                        </a:rPr>
                        <a:t>: Admin wants to check the login &amp; log-out time of hospital staff</a:t>
                      </a:r>
                    </a:p>
                    <a:p>
                      <a:pPr rtl="0" fontAlgn="ctr"/>
                      <a:r>
                        <a:rPr lang="en-US" sz="800" b="1" cap="none" spc="0">
                          <a:solidFill>
                            <a:schemeClr val="tx1"/>
                          </a:solidFill>
                          <a:effectLst/>
                          <a:latin typeface="Calibri" panose="020F0502020204030204" pitchFamily="34" charset="0"/>
                          <a:cs typeface="Calibri" panose="020F0502020204030204" pitchFamily="34" charset="0"/>
                        </a:rPr>
                        <a:t>Given</a:t>
                      </a:r>
                      <a:r>
                        <a:rPr lang="en-US" sz="800" cap="none" spc="0">
                          <a:solidFill>
                            <a:schemeClr val="tx1"/>
                          </a:solidFill>
                          <a:effectLst/>
                          <a:latin typeface="Calibri" panose="020F0502020204030204" pitchFamily="34" charset="0"/>
                          <a:cs typeface="Calibri" panose="020F0502020204030204" pitchFamily="34" charset="0"/>
                        </a:rPr>
                        <a:t> I logged as Admin</a:t>
                      </a:r>
                    </a:p>
                    <a:p>
                      <a:pPr rtl="0" fontAlgn="ctr"/>
                      <a:r>
                        <a:rPr lang="en-US" sz="800" b="1" cap="none" spc="0">
                          <a:solidFill>
                            <a:schemeClr val="tx1"/>
                          </a:solidFill>
                          <a:effectLst/>
                          <a:latin typeface="Calibri" panose="020F0502020204030204" pitchFamily="34" charset="0"/>
                          <a:cs typeface="Calibri" panose="020F0502020204030204" pitchFamily="34" charset="0"/>
                        </a:rPr>
                        <a:t>When</a:t>
                      </a:r>
                      <a:r>
                        <a:rPr lang="en-US" sz="800" cap="none" spc="0">
                          <a:solidFill>
                            <a:schemeClr val="tx1"/>
                          </a:solidFill>
                          <a:effectLst/>
                          <a:latin typeface="Calibri" panose="020F0502020204030204" pitchFamily="34" charset="0"/>
                          <a:cs typeface="Calibri" panose="020F0502020204030204" pitchFamily="34" charset="0"/>
                        </a:rPr>
                        <a:t> I open the portal</a:t>
                      </a:r>
                    </a:p>
                    <a:p>
                      <a:pPr rtl="0" fontAlgn="ctr"/>
                      <a:r>
                        <a:rPr lang="en-US" sz="800" b="1" cap="none" spc="0">
                          <a:solidFill>
                            <a:schemeClr val="tx1"/>
                          </a:solidFill>
                          <a:effectLst/>
                          <a:latin typeface="Calibri" panose="020F0502020204030204" pitchFamily="34" charset="0"/>
                          <a:cs typeface="Calibri" panose="020F0502020204030204" pitchFamily="34" charset="0"/>
                        </a:rPr>
                        <a:t>then</a:t>
                      </a:r>
                      <a:r>
                        <a:rPr lang="en-US" sz="800" cap="none" spc="0">
                          <a:solidFill>
                            <a:schemeClr val="tx1"/>
                          </a:solidFill>
                          <a:effectLst/>
                          <a:latin typeface="Calibri" panose="020F0502020204030204" pitchFamily="34" charset="0"/>
                          <a:cs typeface="Calibri" panose="020F0502020204030204" pitchFamily="34" charset="0"/>
                        </a:rPr>
                        <a:t> in the system I can check total hour a doctor/staff/nurse spends on seeing patients </a:t>
                      </a:r>
                    </a:p>
                    <a:p>
                      <a:pPr rtl="0" fontAlgn="ctr"/>
                      <a:r>
                        <a:rPr lang="en-US" sz="800" b="1" cap="none" spc="0">
                          <a:solidFill>
                            <a:schemeClr val="tx1"/>
                          </a:solidFill>
                          <a:effectLst/>
                          <a:latin typeface="Calibri" panose="020F0502020204030204" pitchFamily="34" charset="0"/>
                          <a:cs typeface="Calibri" panose="020F0502020204030204" pitchFamily="34" charset="0"/>
                        </a:rPr>
                        <a:t>and </a:t>
                      </a:r>
                      <a:r>
                        <a:rPr lang="en-US" sz="800" cap="none" spc="0">
                          <a:solidFill>
                            <a:schemeClr val="tx1"/>
                          </a:solidFill>
                          <a:effectLst/>
                          <a:latin typeface="Calibri" panose="020F0502020204030204" pitchFamily="34" charset="0"/>
                          <a:cs typeface="Calibri" panose="020F0502020204030204" pitchFamily="34" charset="0"/>
                        </a:rPr>
                        <a:t>also verify  doctor/staff/nurse time.</a:t>
                      </a:r>
                    </a:p>
                  </a:txBody>
                  <a:tcPr marL="0" marR="15417" marT="18500" marB="61668"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987146256"/>
                  </a:ext>
                </a:extLst>
              </a:tr>
              <a:tr h="474842">
                <a:tc rowSpan="2">
                  <a:txBody>
                    <a:bodyPr/>
                    <a:lstStyle/>
                    <a:p>
                      <a:pPr algn="ctr" rtl="0" fontAlgn="ctr"/>
                      <a:r>
                        <a:rPr lang="en-US" sz="800" cap="none" spc="0">
                          <a:solidFill>
                            <a:schemeClr val="tx1"/>
                          </a:solidFill>
                          <a:effectLst/>
                        </a:rPr>
                        <a:t>CURA-35</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tc>
                  <a:txBody>
                    <a:bodyPr/>
                    <a:lstStyle/>
                    <a:p>
                      <a:pPr rtl="0" fontAlgn="ctr"/>
                      <a:r>
                        <a:rPr lang="en-US" sz="800" b="1" cap="none" spc="0">
                          <a:solidFill>
                            <a:schemeClr val="tx1"/>
                          </a:solidFill>
                          <a:effectLst/>
                          <a:latin typeface="Calibri" panose="020F0502020204030204" pitchFamily="34" charset="0"/>
                          <a:cs typeface="Calibri" panose="020F0502020204030204" pitchFamily="34" charset="0"/>
                        </a:rPr>
                        <a:t>As</a:t>
                      </a:r>
                      <a:r>
                        <a:rPr lang="en-US" sz="800" cap="none" spc="0">
                          <a:solidFill>
                            <a:schemeClr val="tx1"/>
                          </a:solidFill>
                          <a:effectLst/>
                          <a:latin typeface="Calibri" panose="020F0502020204030204" pitchFamily="34" charset="0"/>
                          <a:cs typeface="Calibri" panose="020F0502020204030204" pitchFamily="34" charset="0"/>
                        </a:rPr>
                        <a:t> a Staff, </a:t>
                      </a:r>
                    </a:p>
                    <a:p>
                      <a:pPr rtl="0" fontAlgn="ctr"/>
                      <a:r>
                        <a:rPr lang="en-US" sz="800" b="1" cap="none" spc="0">
                          <a:solidFill>
                            <a:schemeClr val="tx1"/>
                          </a:solidFill>
                          <a:effectLst/>
                          <a:latin typeface="Calibri" panose="020F0502020204030204" pitchFamily="34" charset="0"/>
                          <a:cs typeface="Calibri" panose="020F0502020204030204" pitchFamily="34" charset="0"/>
                        </a:rPr>
                        <a:t>I want </a:t>
                      </a:r>
                      <a:r>
                        <a:rPr lang="en-US" sz="800" cap="none" spc="0">
                          <a:solidFill>
                            <a:schemeClr val="tx1"/>
                          </a:solidFill>
                          <a:effectLst/>
                          <a:latin typeface="Calibri" panose="020F0502020204030204" pitchFamily="34" charset="0"/>
                          <a:cs typeface="Calibri" panose="020F0502020204030204" pitchFamily="34" charset="0"/>
                        </a:rPr>
                        <a:t>to check room availability and manage rooms according to requirement</a:t>
                      </a:r>
                    </a:p>
                    <a:p>
                      <a:pPr rtl="0" fontAlgn="ctr"/>
                      <a:r>
                        <a:rPr lang="en-US" sz="800" b="1" cap="none" spc="0">
                          <a:solidFill>
                            <a:schemeClr val="tx1"/>
                          </a:solidFill>
                          <a:effectLst/>
                          <a:latin typeface="Calibri" panose="020F0502020204030204" pitchFamily="34" charset="0"/>
                          <a:cs typeface="Calibri" panose="020F0502020204030204" pitchFamily="34" charset="0"/>
                        </a:rPr>
                        <a:t>so that </a:t>
                      </a:r>
                      <a:r>
                        <a:rPr lang="en-US" sz="800" cap="none" spc="0">
                          <a:solidFill>
                            <a:schemeClr val="tx1"/>
                          </a:solidFill>
                          <a:effectLst/>
                          <a:latin typeface="Calibri" panose="020F0502020204030204" pitchFamily="34" charset="0"/>
                          <a:cs typeface="Calibri" panose="020F0502020204030204" pitchFamily="34" charset="0"/>
                        </a:rPr>
                        <a:t>it will be very helpful to doctors.</a:t>
                      </a:r>
                    </a:p>
                  </a:txBody>
                  <a:tcPr marL="0" marR="15417" marT="18500" marB="61668"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47874992"/>
                  </a:ext>
                </a:extLst>
              </a:tr>
              <a:tr h="721513">
                <a:tc vMerge="1">
                  <a:txBody>
                    <a:bodyPr/>
                    <a:lstStyle/>
                    <a:p>
                      <a:endParaRPr lang="en-US"/>
                    </a:p>
                  </a:txBody>
                  <a:tcPr/>
                </a:tc>
                <a:tc>
                  <a:txBody>
                    <a:bodyPr/>
                    <a:lstStyle/>
                    <a:p>
                      <a:pPr rtl="0" fontAlgn="ctr"/>
                      <a:r>
                        <a:rPr lang="en-US" sz="800" b="1" cap="none" spc="0">
                          <a:solidFill>
                            <a:schemeClr val="tx1"/>
                          </a:solidFill>
                          <a:effectLst/>
                          <a:latin typeface="Calibri" panose="020F0502020204030204" pitchFamily="34" charset="0"/>
                          <a:cs typeface="Calibri" panose="020F0502020204030204" pitchFamily="34" charset="0"/>
                        </a:rPr>
                        <a:t>Scenario</a:t>
                      </a:r>
                      <a:r>
                        <a:rPr lang="en-US" sz="800" cap="none" spc="0">
                          <a:solidFill>
                            <a:schemeClr val="tx1"/>
                          </a:solidFill>
                          <a:effectLst/>
                          <a:latin typeface="Calibri" panose="020F0502020204030204" pitchFamily="34" charset="0"/>
                          <a:cs typeface="Calibri" panose="020F0502020204030204" pitchFamily="34" charset="0"/>
                        </a:rPr>
                        <a:t>: Staff wants to check availability of rooms at hospital </a:t>
                      </a:r>
                    </a:p>
                    <a:p>
                      <a:pPr rtl="0" fontAlgn="ctr"/>
                      <a:r>
                        <a:rPr lang="en-US" sz="800" b="1" cap="none" spc="0">
                          <a:solidFill>
                            <a:schemeClr val="tx1"/>
                          </a:solidFill>
                          <a:effectLst/>
                          <a:latin typeface="Calibri" panose="020F0502020204030204" pitchFamily="34" charset="0"/>
                          <a:cs typeface="Calibri" panose="020F0502020204030204" pitchFamily="34" charset="0"/>
                        </a:rPr>
                        <a:t>Given</a:t>
                      </a:r>
                      <a:r>
                        <a:rPr lang="en-US" sz="800" cap="none" spc="0">
                          <a:solidFill>
                            <a:schemeClr val="tx1"/>
                          </a:solidFill>
                          <a:effectLst/>
                          <a:latin typeface="Calibri" panose="020F0502020204030204" pitchFamily="34" charset="0"/>
                          <a:cs typeface="Calibri" panose="020F0502020204030204" pitchFamily="34" charset="0"/>
                        </a:rPr>
                        <a:t> I am in role of logged-in staff</a:t>
                      </a:r>
                    </a:p>
                    <a:p>
                      <a:pPr rtl="0" fontAlgn="ctr"/>
                      <a:r>
                        <a:rPr lang="en-US" sz="800" b="1" cap="none" spc="0">
                          <a:solidFill>
                            <a:schemeClr val="tx1"/>
                          </a:solidFill>
                          <a:effectLst/>
                          <a:latin typeface="Calibri" panose="020F0502020204030204" pitchFamily="34" charset="0"/>
                          <a:cs typeface="Calibri" panose="020F0502020204030204" pitchFamily="34" charset="0"/>
                        </a:rPr>
                        <a:t>When</a:t>
                      </a:r>
                      <a:r>
                        <a:rPr lang="en-US" sz="800" cap="none" spc="0">
                          <a:solidFill>
                            <a:schemeClr val="tx1"/>
                          </a:solidFill>
                          <a:effectLst/>
                          <a:latin typeface="Calibri" panose="020F0502020204030204" pitchFamily="34" charset="0"/>
                          <a:cs typeface="Calibri" panose="020F0502020204030204" pitchFamily="34" charset="0"/>
                        </a:rPr>
                        <a:t> I open the portal</a:t>
                      </a:r>
                    </a:p>
                    <a:p>
                      <a:pPr rtl="0" fontAlgn="ctr"/>
                      <a:r>
                        <a:rPr lang="en-US" sz="800" b="1" cap="none" spc="0">
                          <a:solidFill>
                            <a:schemeClr val="tx1"/>
                          </a:solidFill>
                          <a:effectLst/>
                          <a:latin typeface="Calibri" panose="020F0502020204030204" pitchFamily="34" charset="0"/>
                          <a:cs typeface="Calibri" panose="020F0502020204030204" pitchFamily="34" charset="0"/>
                        </a:rPr>
                        <a:t>then </a:t>
                      </a:r>
                      <a:r>
                        <a:rPr lang="en-US" sz="800" cap="none" spc="0">
                          <a:solidFill>
                            <a:schemeClr val="tx1"/>
                          </a:solidFill>
                          <a:effectLst/>
                          <a:latin typeface="Calibri" panose="020F0502020204030204" pitchFamily="34" charset="0"/>
                          <a:cs typeface="Calibri" panose="020F0502020204030204" pitchFamily="34" charset="0"/>
                        </a:rPr>
                        <a:t>click on this page so I can able to verify availability rooms</a:t>
                      </a:r>
                    </a:p>
                    <a:p>
                      <a:pPr rtl="0" fontAlgn="ctr"/>
                      <a:r>
                        <a:rPr lang="en-US" sz="800" b="1" cap="none" spc="0">
                          <a:solidFill>
                            <a:schemeClr val="tx1"/>
                          </a:solidFill>
                          <a:effectLst/>
                          <a:latin typeface="Calibri" panose="020F0502020204030204" pitchFamily="34" charset="0"/>
                          <a:cs typeface="Calibri" panose="020F0502020204030204" pitchFamily="34" charset="0"/>
                        </a:rPr>
                        <a:t>and </a:t>
                      </a:r>
                      <a:r>
                        <a:rPr lang="en-US" sz="800" cap="none" spc="0">
                          <a:solidFill>
                            <a:schemeClr val="tx1"/>
                          </a:solidFill>
                          <a:effectLst/>
                          <a:latin typeface="Calibri" panose="020F0502020204030204" pitchFamily="34" charset="0"/>
                          <a:cs typeface="Calibri" panose="020F0502020204030204" pitchFamily="34" charset="0"/>
                        </a:rPr>
                        <a:t>manage them.</a:t>
                      </a:r>
                    </a:p>
                  </a:txBody>
                  <a:tcPr marL="0" marR="15417" marT="18500" marB="61668"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681076125"/>
                  </a:ext>
                </a:extLst>
              </a:tr>
              <a:tr h="351507">
                <a:tc rowSpan="2">
                  <a:txBody>
                    <a:bodyPr/>
                    <a:lstStyle/>
                    <a:p>
                      <a:pPr algn="ctr" rtl="0" fontAlgn="ctr"/>
                      <a:r>
                        <a:rPr lang="en-US" sz="800" cap="none" spc="0">
                          <a:solidFill>
                            <a:schemeClr val="tx1"/>
                          </a:solidFill>
                          <a:effectLst/>
                        </a:rPr>
                        <a:t>CURA-36</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tc>
                  <a:txBody>
                    <a:bodyPr/>
                    <a:lstStyle/>
                    <a:p>
                      <a:pPr rtl="0" fontAlgn="ctr"/>
                      <a:r>
                        <a:rPr lang="en-US" sz="800" b="1" cap="none" spc="0">
                          <a:solidFill>
                            <a:schemeClr val="tx1"/>
                          </a:solidFill>
                          <a:effectLst/>
                          <a:latin typeface="Calibri" panose="020F0502020204030204" pitchFamily="34" charset="0"/>
                          <a:cs typeface="Calibri" panose="020F0502020204030204" pitchFamily="34" charset="0"/>
                        </a:rPr>
                        <a:t>As</a:t>
                      </a:r>
                      <a:r>
                        <a:rPr lang="en-US" sz="800" cap="none" spc="0">
                          <a:solidFill>
                            <a:schemeClr val="tx1"/>
                          </a:solidFill>
                          <a:effectLst/>
                          <a:latin typeface="Calibri" panose="020F0502020204030204" pitchFamily="34" charset="0"/>
                          <a:cs typeface="Calibri" panose="020F0502020204030204" pitchFamily="34" charset="0"/>
                        </a:rPr>
                        <a:t> a Patient, </a:t>
                      </a:r>
                    </a:p>
                    <a:p>
                      <a:pPr rtl="0" fontAlgn="ctr"/>
                      <a:r>
                        <a:rPr lang="en-US" sz="800" b="1" cap="none" spc="0">
                          <a:solidFill>
                            <a:schemeClr val="tx1"/>
                          </a:solidFill>
                          <a:effectLst/>
                          <a:latin typeface="Calibri" panose="020F0502020204030204" pitchFamily="34" charset="0"/>
                          <a:cs typeface="Calibri" panose="020F0502020204030204" pitchFamily="34" charset="0"/>
                        </a:rPr>
                        <a:t>I want </a:t>
                      </a:r>
                      <a:r>
                        <a:rPr lang="en-US" sz="800" cap="none" spc="0">
                          <a:solidFill>
                            <a:schemeClr val="tx1"/>
                          </a:solidFill>
                          <a:effectLst/>
                          <a:latin typeface="Calibri" panose="020F0502020204030204" pitchFamily="34" charset="0"/>
                          <a:cs typeface="Calibri" panose="020F0502020204030204" pitchFamily="34" charset="0"/>
                        </a:rPr>
                        <a:t>to registers patient's for admittance to the hospital.</a:t>
                      </a:r>
                    </a:p>
                  </a:txBody>
                  <a:tcPr marL="0" marR="15417" marT="18500" marB="61668"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rowSpan="2">
                  <a:txBody>
                    <a:bodyPr/>
                    <a:lstStyle/>
                    <a:p>
                      <a:pPr algn="ctr" rtl="0" fontAlgn="ctr"/>
                      <a:r>
                        <a:rPr lang="en-US" sz="800" cap="none" spc="0">
                          <a:solidFill>
                            <a:schemeClr val="tx1"/>
                          </a:solidFill>
                          <a:effectLst/>
                        </a:rPr>
                        <a:t>3</a:t>
                      </a: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63327698"/>
                  </a:ext>
                </a:extLst>
              </a:tr>
              <a:tr h="844849">
                <a:tc vMerge="1">
                  <a:txBody>
                    <a:bodyPr/>
                    <a:lstStyle/>
                    <a:p>
                      <a:endParaRPr lang="en-US"/>
                    </a:p>
                  </a:txBody>
                  <a:tcPr/>
                </a:tc>
                <a:tc>
                  <a:txBody>
                    <a:bodyPr/>
                    <a:lstStyle/>
                    <a:p>
                      <a:pPr rtl="0" fontAlgn="ctr"/>
                      <a:r>
                        <a:rPr lang="en-US" sz="800" b="1" cap="none" spc="0">
                          <a:solidFill>
                            <a:schemeClr val="tx1"/>
                          </a:solidFill>
                          <a:effectLst/>
                          <a:latin typeface="Calibri" panose="020F0502020204030204" pitchFamily="34" charset="0"/>
                          <a:cs typeface="Calibri" panose="020F0502020204030204" pitchFamily="34" charset="0"/>
                        </a:rPr>
                        <a:t>Scenario</a:t>
                      </a:r>
                      <a:r>
                        <a:rPr lang="en-US" sz="800" cap="none" spc="0">
                          <a:solidFill>
                            <a:schemeClr val="tx1"/>
                          </a:solidFill>
                          <a:effectLst/>
                          <a:latin typeface="Calibri" panose="020F0502020204030204" pitchFamily="34" charset="0"/>
                          <a:cs typeface="Calibri" panose="020F0502020204030204" pitchFamily="34" charset="0"/>
                        </a:rPr>
                        <a:t>: Patient wants to easy way for registration</a:t>
                      </a:r>
                    </a:p>
                    <a:p>
                      <a:pPr rtl="0" fontAlgn="ctr"/>
                      <a:r>
                        <a:rPr lang="en-US" sz="800" b="1" cap="none" spc="0">
                          <a:solidFill>
                            <a:schemeClr val="tx1"/>
                          </a:solidFill>
                          <a:effectLst/>
                          <a:latin typeface="Calibri" panose="020F0502020204030204" pitchFamily="34" charset="0"/>
                          <a:cs typeface="Calibri" panose="020F0502020204030204" pitchFamily="34" charset="0"/>
                        </a:rPr>
                        <a:t>Given</a:t>
                      </a:r>
                      <a:r>
                        <a:rPr lang="en-US" sz="800" cap="none" spc="0">
                          <a:solidFill>
                            <a:schemeClr val="tx1"/>
                          </a:solidFill>
                          <a:effectLst/>
                          <a:latin typeface="Calibri" panose="020F0502020204030204" pitchFamily="34" charset="0"/>
                          <a:cs typeface="Calibri" panose="020F0502020204030204" pitchFamily="34" charset="0"/>
                        </a:rPr>
                        <a:t> I am in role of logged-in patient</a:t>
                      </a:r>
                    </a:p>
                    <a:p>
                      <a:pPr rtl="0" fontAlgn="ctr"/>
                      <a:r>
                        <a:rPr lang="en-US" sz="800" b="1" cap="none" spc="0">
                          <a:solidFill>
                            <a:schemeClr val="tx1"/>
                          </a:solidFill>
                          <a:effectLst/>
                          <a:latin typeface="Calibri" panose="020F0502020204030204" pitchFamily="34" charset="0"/>
                          <a:cs typeface="Calibri" panose="020F0502020204030204" pitchFamily="34" charset="0"/>
                        </a:rPr>
                        <a:t>When</a:t>
                      </a:r>
                      <a:r>
                        <a:rPr lang="en-US" sz="800" cap="none" spc="0">
                          <a:solidFill>
                            <a:schemeClr val="tx1"/>
                          </a:solidFill>
                          <a:effectLst/>
                          <a:latin typeface="Calibri" panose="020F0502020204030204" pitchFamily="34" charset="0"/>
                          <a:cs typeface="Calibri" panose="020F0502020204030204" pitchFamily="34" charset="0"/>
                        </a:rPr>
                        <a:t> I open application for first time</a:t>
                      </a:r>
                    </a:p>
                    <a:p>
                      <a:pPr rtl="0" fontAlgn="ctr"/>
                      <a:r>
                        <a:rPr lang="en-US" sz="800" cap="none" spc="0">
                          <a:solidFill>
                            <a:schemeClr val="tx1"/>
                          </a:solidFill>
                          <a:effectLst/>
                          <a:latin typeface="Calibri" panose="020F0502020204030204" pitchFamily="34" charset="0"/>
                          <a:cs typeface="Calibri" panose="020F0502020204030204" pitchFamily="34" charset="0"/>
                        </a:rPr>
                        <a:t> </a:t>
                      </a:r>
                      <a:r>
                        <a:rPr lang="en-US" sz="800" b="1" cap="none" spc="0">
                          <a:solidFill>
                            <a:schemeClr val="tx1"/>
                          </a:solidFill>
                          <a:effectLst/>
                          <a:latin typeface="Calibri" panose="020F0502020204030204" pitchFamily="34" charset="0"/>
                          <a:cs typeface="Calibri" panose="020F0502020204030204" pitchFamily="34" charset="0"/>
                        </a:rPr>
                        <a:t>then</a:t>
                      </a:r>
                      <a:r>
                        <a:rPr lang="en-US" sz="800" cap="none" spc="0">
                          <a:solidFill>
                            <a:schemeClr val="tx1"/>
                          </a:solidFill>
                          <a:effectLst/>
                          <a:latin typeface="Calibri" panose="020F0502020204030204" pitchFamily="34" charset="0"/>
                          <a:cs typeface="Calibri" panose="020F0502020204030204" pitchFamily="34" charset="0"/>
                        </a:rPr>
                        <a:t> I see a link as Register Now then clicking on the </a:t>
                      </a:r>
                      <a:r>
                        <a:rPr lang="en-US" sz="800" b="0" cap="none" spc="0">
                          <a:solidFill>
                            <a:schemeClr val="tx1"/>
                          </a:solidFill>
                          <a:effectLst/>
                          <a:latin typeface="Calibri" panose="020F0502020204030204" pitchFamily="34" charset="0"/>
                          <a:cs typeface="Calibri" panose="020F0502020204030204" pitchFamily="34" charset="0"/>
                        </a:rPr>
                        <a:t>link</a:t>
                      </a:r>
                      <a:r>
                        <a:rPr lang="en-US" sz="800" b="1" cap="none" spc="0">
                          <a:solidFill>
                            <a:schemeClr val="tx1"/>
                          </a:solidFill>
                          <a:effectLst/>
                          <a:latin typeface="Calibri" panose="020F0502020204030204" pitchFamily="34" charset="0"/>
                          <a:cs typeface="Calibri" panose="020F0502020204030204" pitchFamily="34" charset="0"/>
                        </a:rPr>
                        <a:t> </a:t>
                      </a:r>
                      <a:r>
                        <a:rPr lang="en-US" sz="800" cap="none" spc="0">
                          <a:solidFill>
                            <a:schemeClr val="tx1"/>
                          </a:solidFill>
                          <a:effectLst/>
                          <a:latin typeface="Calibri" panose="020F0502020204030204" pitchFamily="34" charset="0"/>
                          <a:cs typeface="Calibri" panose="020F0502020204030204" pitchFamily="34" charset="0"/>
                        </a:rPr>
                        <a:t>redirects to the registration form page</a:t>
                      </a:r>
                    </a:p>
                    <a:p>
                      <a:pPr rtl="0" fontAlgn="ctr"/>
                      <a:r>
                        <a:rPr lang="en-US" sz="800" b="1" cap="none" spc="0">
                          <a:solidFill>
                            <a:schemeClr val="tx1"/>
                          </a:solidFill>
                          <a:effectLst/>
                          <a:latin typeface="Calibri" panose="020F0502020204030204" pitchFamily="34" charset="0"/>
                          <a:cs typeface="Calibri" panose="020F0502020204030204" pitchFamily="34" charset="0"/>
                        </a:rPr>
                        <a:t>and </a:t>
                      </a:r>
                      <a:r>
                        <a:rPr lang="en-US" sz="800" cap="none" spc="0">
                          <a:solidFill>
                            <a:schemeClr val="tx1"/>
                          </a:solidFill>
                          <a:effectLst/>
                          <a:latin typeface="Calibri" panose="020F0502020204030204" pitchFamily="34" charset="0"/>
                          <a:cs typeface="Calibri" panose="020F0502020204030204" pitchFamily="34" charset="0"/>
                        </a:rPr>
                        <a:t>it will be very easy for patients to register in application.</a:t>
                      </a:r>
                    </a:p>
                    <a:p>
                      <a:pPr rtl="0" fontAlgn="ctr"/>
                      <a:endParaRPr lang="en-US" sz="800" cap="none" spc="0">
                        <a:solidFill>
                          <a:schemeClr val="tx1"/>
                        </a:solidFill>
                        <a:effectLst/>
                        <a:latin typeface="Calibri" panose="020F0502020204030204" pitchFamily="34" charset="0"/>
                        <a:cs typeface="Calibri" panose="020F0502020204030204" pitchFamily="34" charset="0"/>
                      </a:endParaRPr>
                    </a:p>
                  </a:txBody>
                  <a:tcPr marL="0" marR="15417" marT="18500" marB="61668"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3845774950"/>
                  </a:ext>
                </a:extLst>
              </a:tr>
            </a:tbl>
          </a:graphicData>
        </a:graphic>
      </p:graphicFrame>
      <p:sp>
        <p:nvSpPr>
          <p:cNvPr id="2" name="TextBox 1">
            <a:extLst>
              <a:ext uri="{FF2B5EF4-FFF2-40B4-BE49-F238E27FC236}">
                <a16:creationId xmlns:a16="http://schemas.microsoft.com/office/drawing/2014/main" id="{A9F1446A-2205-11B5-2975-91D6660AAEC3}"/>
              </a:ext>
            </a:extLst>
          </p:cNvPr>
          <p:cNvSpPr txBox="1"/>
          <p:nvPr/>
        </p:nvSpPr>
        <p:spPr>
          <a:xfrm>
            <a:off x="925974" y="6214536"/>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2263223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5" name="Picture 24">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27" name="Rectangle 26">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7" name="Rectangle 6">
            <a:extLst>
              <a:ext uri="{FF2B5EF4-FFF2-40B4-BE49-F238E27FC236}">
                <a16:creationId xmlns:a16="http://schemas.microsoft.com/office/drawing/2014/main" id="{E98C790A-750B-DD84-3F19-229CA6BBC422}"/>
              </a:ext>
            </a:extLst>
          </p:cNvPr>
          <p:cNvSpPr/>
          <p:nvPr/>
        </p:nvSpPr>
        <p:spPr>
          <a:xfrm>
            <a:off x="686826" y="2482850"/>
            <a:ext cx="3761964" cy="3273061"/>
          </a:xfrm>
          <a:prstGeom prst="rect">
            <a:avLst/>
          </a:prstGeom>
          <a:noFill/>
          <a:ln w="19050">
            <a:noFill/>
            <a:prstDash val="dash"/>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b">
            <a:normAutofit/>
          </a:bodyPr>
          <a:lstStyle/>
          <a:p>
            <a:pPr algn="r" defTabSz="914400">
              <a:lnSpc>
                <a:spcPct val="90000"/>
              </a:lnSpc>
              <a:spcBef>
                <a:spcPct val="0"/>
              </a:spcBef>
              <a:spcAft>
                <a:spcPts val="600"/>
              </a:spcAft>
            </a:pPr>
            <a:r>
              <a:rPr lang="en-US" sz="4000" cap="all" dirty="0">
                <a:solidFill>
                  <a:schemeClr val="tx1"/>
                </a:solidFill>
                <a:latin typeface="+mj-lt"/>
                <a:ea typeface="+mj-ea"/>
                <a:cs typeface="+mj-cs"/>
              </a:rPr>
              <a:t>User Stories &amp; Acceptance Criteria</a:t>
            </a:r>
          </a:p>
          <a:p>
            <a:pPr algn="r" defTabSz="914400">
              <a:lnSpc>
                <a:spcPct val="90000"/>
              </a:lnSpc>
              <a:spcBef>
                <a:spcPct val="0"/>
              </a:spcBef>
              <a:spcAft>
                <a:spcPts val="600"/>
              </a:spcAft>
            </a:pPr>
            <a:endParaRPr lang="en-US" sz="4800" cap="all" dirty="0">
              <a:solidFill>
                <a:schemeClr val="tx1"/>
              </a:solidFill>
              <a:latin typeface="+mj-lt"/>
              <a:ea typeface="+mj-ea"/>
              <a:cs typeface="+mj-cs"/>
            </a:endParaRPr>
          </a:p>
        </p:txBody>
      </p:sp>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3419647203"/>
              </p:ext>
            </p:extLst>
          </p:nvPr>
        </p:nvGraphicFramePr>
        <p:xfrm>
          <a:off x="5135616" y="941122"/>
          <a:ext cx="6000012" cy="5115050"/>
        </p:xfrm>
        <a:graphic>
          <a:graphicData uri="http://schemas.openxmlformats.org/drawingml/2006/table">
            <a:tbl>
              <a:tblPr firstRow="1" bandRow="1">
                <a:noFill/>
                <a:tableStyleId>{93296810-A885-4BE3-A3E7-6D5BEEA58F35}</a:tableStyleId>
              </a:tblPr>
              <a:tblGrid>
                <a:gridCol w="1006450">
                  <a:extLst>
                    <a:ext uri="{9D8B030D-6E8A-4147-A177-3AD203B41FA5}">
                      <a16:colId xmlns:a16="http://schemas.microsoft.com/office/drawing/2014/main" val="4069239874"/>
                    </a:ext>
                  </a:extLst>
                </a:gridCol>
                <a:gridCol w="4338794">
                  <a:extLst>
                    <a:ext uri="{9D8B030D-6E8A-4147-A177-3AD203B41FA5}">
                      <a16:colId xmlns:a16="http://schemas.microsoft.com/office/drawing/2014/main" val="1300750417"/>
                    </a:ext>
                  </a:extLst>
                </a:gridCol>
                <a:gridCol w="654768">
                  <a:extLst>
                    <a:ext uri="{9D8B030D-6E8A-4147-A177-3AD203B41FA5}">
                      <a16:colId xmlns:a16="http://schemas.microsoft.com/office/drawing/2014/main" val="259320885"/>
                    </a:ext>
                  </a:extLst>
                </a:gridCol>
              </a:tblGrid>
              <a:tr h="63645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cap="none" spc="0">
                          <a:solidFill>
                            <a:schemeClr val="tx1"/>
                          </a:solidFill>
                          <a:effectLst/>
                          <a:latin typeface="Calibri" panose="020F0502020204030204" pitchFamily="34" charset="0"/>
                          <a:cs typeface="Calibri" panose="020F0502020204030204" pitchFamily="34" charset="0"/>
                        </a:rPr>
                        <a:t>User Story ID</a:t>
                      </a:r>
                    </a:p>
                  </a:txBody>
                  <a:tcPr marL="0" marR="23019" marT="18415" marB="92076" anchor="b">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cap="none" spc="0">
                          <a:solidFill>
                            <a:schemeClr val="tx1"/>
                          </a:solidFill>
                          <a:effectLst/>
                          <a:latin typeface="Calibri" panose="020F0502020204030204" pitchFamily="34" charset="0"/>
                          <a:cs typeface="Calibri" panose="020F0502020204030204" pitchFamily="34" charset="0"/>
                        </a:rPr>
                        <a:t>Summary</a:t>
                      </a:r>
                    </a:p>
                  </a:txBody>
                  <a:tcPr marL="0" marR="23019" marT="18415" marB="92076" anchor="b">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cap="none" spc="0">
                          <a:solidFill>
                            <a:schemeClr val="tx1"/>
                          </a:solidFill>
                          <a:effectLst/>
                          <a:latin typeface="Calibri" panose="020F0502020204030204" pitchFamily="34" charset="0"/>
                          <a:cs typeface="Calibri" panose="020F0502020204030204" pitchFamily="34" charset="0"/>
                        </a:rPr>
                        <a:t>Story Points</a:t>
                      </a:r>
                    </a:p>
                  </a:txBody>
                  <a:tcPr marL="0" marR="23019" marT="18415" marB="92076"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462243321"/>
                  </a:ext>
                </a:extLst>
              </a:tr>
              <a:tr h="706825">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cap="none" spc="0">
                          <a:solidFill>
                            <a:schemeClr val="tx1"/>
                          </a:solidFill>
                          <a:effectLst/>
                          <a:latin typeface="Calibri" panose="020F0502020204030204" pitchFamily="34" charset="0"/>
                          <a:cs typeface="Calibri" panose="020F0502020204030204" pitchFamily="34" charset="0"/>
                        </a:rPr>
                        <a:t>CURA-37</a:t>
                      </a:r>
                    </a:p>
                  </a:txBody>
                  <a:tcPr marL="0" marR="23019" marT="27623" marB="92076" anchor="ctr">
                    <a:lnL w="12700" cmpd="sng">
                      <a:noFill/>
                      <a:prstDash val="solid"/>
                    </a:lnL>
                    <a:lnR w="12700" cmpd="sng">
                      <a:noFill/>
                      <a:prstDash val="solid"/>
                    </a:lnR>
                    <a:lnT w="38100" cmpd="sng">
                      <a:noFill/>
                    </a:lnT>
                    <a:lnB w="12700" cmpd="sng">
                      <a:noFill/>
                      <a:prstDash val="solid"/>
                    </a:lnB>
                    <a:noFill/>
                  </a:tcPr>
                </a:tc>
                <a:tc>
                  <a:txBody>
                    <a:bodyPr/>
                    <a:lstStyle/>
                    <a:p>
                      <a:pPr algn="l" fontAlgn="t"/>
                      <a:r>
                        <a:rPr lang="en-US" sz="1200" b="1" i="0" u="none" strike="noStrike" cap="none" spc="0">
                          <a:solidFill>
                            <a:schemeClr val="tx1"/>
                          </a:solidFill>
                          <a:effectLst/>
                          <a:latin typeface="Calibri" panose="020F0502020204030204" pitchFamily="34" charset="0"/>
                          <a:cs typeface="Calibri" panose="020F0502020204030204" pitchFamily="34" charset="0"/>
                        </a:rPr>
                        <a:t>As</a:t>
                      </a:r>
                      <a:r>
                        <a:rPr lang="en-US" sz="1200" b="0" i="0" u="none" strike="noStrike" cap="none" spc="0">
                          <a:solidFill>
                            <a:schemeClr val="tx1"/>
                          </a:solidFill>
                          <a:effectLst/>
                          <a:latin typeface="Calibri" panose="020F0502020204030204" pitchFamily="34" charset="0"/>
                          <a:cs typeface="Calibri" panose="020F0502020204030204" pitchFamily="34" charset="0"/>
                        </a:rPr>
                        <a:t> a Patient, </a:t>
                      </a:r>
                      <a:br>
                        <a:rPr lang="en-US" sz="1200" b="0" i="0" u="none" strike="noStrike" cap="none" spc="0">
                          <a:solidFill>
                            <a:schemeClr val="tx1"/>
                          </a:solidFill>
                          <a:effectLst/>
                          <a:latin typeface="Calibri" panose="020F0502020204030204" pitchFamily="34" charset="0"/>
                          <a:cs typeface="Calibri" panose="020F0502020204030204" pitchFamily="34" charset="0"/>
                        </a:rPr>
                      </a:br>
                      <a:r>
                        <a:rPr lang="en-US" sz="1200" b="1" i="0" u="none" strike="noStrike" cap="none" spc="0">
                          <a:solidFill>
                            <a:schemeClr val="tx1"/>
                          </a:solidFill>
                          <a:effectLst/>
                          <a:latin typeface="Calibri" panose="020F0502020204030204" pitchFamily="34" charset="0"/>
                          <a:cs typeface="Calibri" panose="020F0502020204030204" pitchFamily="34" charset="0"/>
                        </a:rPr>
                        <a:t>I want</a:t>
                      </a:r>
                      <a:r>
                        <a:rPr lang="en-US" sz="1200" b="0" i="0" u="none" strike="noStrike" cap="none" spc="0">
                          <a:solidFill>
                            <a:schemeClr val="tx1"/>
                          </a:solidFill>
                          <a:effectLst/>
                          <a:latin typeface="Calibri" panose="020F0502020204030204" pitchFamily="34" charset="0"/>
                          <a:cs typeface="Calibri" panose="020F0502020204030204" pitchFamily="34" charset="0"/>
                        </a:rPr>
                        <a:t> to manages patient financial operations, including billing and insurance.</a:t>
                      </a:r>
                    </a:p>
                  </a:txBody>
                  <a:tcPr marL="0" marR="6394" marT="27623" marB="92076">
                    <a:lnL w="12700" cmpd="sng">
                      <a:noFill/>
                      <a:prstDash val="solid"/>
                    </a:lnL>
                    <a:lnR w="12700" cmpd="sng">
                      <a:noFill/>
                      <a:prstDash val="solid"/>
                    </a:lnR>
                    <a:lnT w="38100" cmpd="sng">
                      <a:noFill/>
                    </a:lnT>
                    <a:lnB w="9525" cap="flat" cmpd="sng" algn="ctr">
                      <a:solidFill>
                        <a:schemeClr val="tx1"/>
                      </a:solidFill>
                      <a:prstDash val="solid"/>
                    </a:lnB>
                    <a:no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cap="none" spc="0">
                          <a:solidFill>
                            <a:schemeClr val="tx1"/>
                          </a:solidFill>
                          <a:effectLst/>
                          <a:latin typeface="Calibri" panose="020F0502020204030204" pitchFamily="34" charset="0"/>
                          <a:cs typeface="Calibri" panose="020F0502020204030204" pitchFamily="34" charset="0"/>
                        </a:rPr>
                        <a:t>3</a:t>
                      </a:r>
                    </a:p>
                    <a:p>
                      <a:pPr algn="ctr" rtl="0" fontAlgn="ctr"/>
                      <a:endParaRPr lang="en-US" sz="1200" cap="none" spc="0">
                        <a:solidFill>
                          <a:schemeClr val="tx1"/>
                        </a:solidFill>
                        <a:effectLst/>
                        <a:latin typeface="Calibri" panose="020F0502020204030204" pitchFamily="34" charset="0"/>
                        <a:cs typeface="Calibri" panose="020F0502020204030204" pitchFamily="34" charset="0"/>
                      </a:endParaRPr>
                    </a:p>
                  </a:txBody>
                  <a:tcPr marL="0" marR="23019" marT="27623" marB="92076"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923635682"/>
                  </a:ext>
                </a:extLst>
              </a:tr>
              <a:tr h="1440732">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Scenario</a:t>
                      </a:r>
                      <a:r>
                        <a:rPr lang="en-US" sz="1200" cap="none" spc="0">
                          <a:solidFill>
                            <a:schemeClr val="tx1"/>
                          </a:solidFill>
                          <a:effectLst/>
                          <a:latin typeface="Calibri" panose="020F0502020204030204" pitchFamily="34" charset="0"/>
                          <a:cs typeface="Calibri" panose="020F0502020204030204" pitchFamily="34" charset="0"/>
                        </a:rPr>
                        <a:t> : Patient wants to know about financial operations &amp; insurance policies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Given</a:t>
                      </a:r>
                      <a:r>
                        <a:rPr lang="en-US" sz="1200" cap="none" spc="0">
                          <a:solidFill>
                            <a:schemeClr val="tx1"/>
                          </a:solidFill>
                          <a:effectLst/>
                          <a:latin typeface="Calibri" panose="020F0502020204030204" pitchFamily="34" charset="0"/>
                          <a:cs typeface="Calibri" panose="020F0502020204030204" pitchFamily="34" charset="0"/>
                        </a:rPr>
                        <a:t> I am in role of logged-in patient</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When</a:t>
                      </a:r>
                      <a:r>
                        <a:rPr lang="en-US" sz="1200" cap="none" spc="0">
                          <a:solidFill>
                            <a:schemeClr val="tx1"/>
                          </a:solidFill>
                          <a:effectLst/>
                          <a:latin typeface="Calibri" panose="020F0502020204030204" pitchFamily="34" charset="0"/>
                          <a:cs typeface="Calibri" panose="020F0502020204030204" pitchFamily="34" charset="0"/>
                        </a:rPr>
                        <a:t> I open the application I will be able to see all plans included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then</a:t>
                      </a:r>
                      <a:r>
                        <a:rPr lang="en-US" sz="1200" cap="none" spc="0">
                          <a:solidFill>
                            <a:schemeClr val="tx1"/>
                          </a:solidFill>
                          <a:effectLst/>
                          <a:latin typeface="Calibri" panose="020F0502020204030204" pitchFamily="34" charset="0"/>
                          <a:cs typeface="Calibri" panose="020F0502020204030204" pitchFamily="34" charset="0"/>
                        </a:rPr>
                        <a:t> I able to  should select my insurance plan</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and  </a:t>
                      </a:r>
                      <a:r>
                        <a:rPr lang="en-US" sz="1200" cap="none" spc="0">
                          <a:solidFill>
                            <a:schemeClr val="tx1"/>
                          </a:solidFill>
                          <a:effectLst/>
                          <a:latin typeface="Calibri" panose="020F0502020204030204" pitchFamily="34" charset="0"/>
                          <a:cs typeface="Calibri" panose="020F0502020204030204" pitchFamily="34" charset="0"/>
                        </a:rPr>
                        <a:t>also have other related financial operations</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200" cap="none" spc="0">
                        <a:solidFill>
                          <a:schemeClr val="tx1"/>
                        </a:solidFill>
                        <a:effectLst/>
                        <a:latin typeface="Calibri" panose="020F0502020204030204" pitchFamily="34" charset="0"/>
                        <a:cs typeface="Calibri" panose="020F0502020204030204" pitchFamily="34" charset="0"/>
                      </a:endParaRPr>
                    </a:p>
                  </a:txBody>
                  <a:tcPr marL="0" marR="23019" marT="27623" marB="92076"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477465787"/>
                  </a:ext>
                </a:extLst>
              </a:tr>
              <a:tr h="1073779">
                <a:tc rowSpan="2">
                  <a:txBody>
                    <a:bodyPr/>
                    <a:lstStyle/>
                    <a:p>
                      <a:pPr algn="ctr" rtl="0" fontAlgn="ctr"/>
                      <a:r>
                        <a:rPr lang="en-US" sz="1200" cap="none" spc="0">
                          <a:solidFill>
                            <a:schemeClr val="tx1"/>
                          </a:solidFill>
                          <a:effectLst/>
                          <a:latin typeface="Calibri" panose="020F0502020204030204" pitchFamily="34" charset="0"/>
                          <a:cs typeface="Calibri" panose="020F0502020204030204" pitchFamily="34" charset="0"/>
                        </a:rPr>
                        <a:t>CURA-38</a:t>
                      </a:r>
                    </a:p>
                  </a:txBody>
                  <a:tcPr marL="0" marR="23019" marT="27623" marB="92076"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As </a:t>
                      </a:r>
                      <a:r>
                        <a:rPr lang="en-US" sz="1200" cap="none" spc="0">
                          <a:solidFill>
                            <a:schemeClr val="tx1"/>
                          </a:solidFill>
                          <a:effectLst/>
                          <a:latin typeface="Calibri" panose="020F0502020204030204" pitchFamily="34" charset="0"/>
                          <a:cs typeface="Calibri" panose="020F0502020204030204" pitchFamily="34" charset="0"/>
                        </a:rPr>
                        <a:t>a Staff,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I</a:t>
                      </a:r>
                      <a:r>
                        <a:rPr lang="en-US" sz="1200" cap="none" spc="0">
                          <a:solidFill>
                            <a:schemeClr val="tx1"/>
                          </a:solidFill>
                          <a:effectLst/>
                          <a:latin typeface="Calibri" panose="020F0502020204030204" pitchFamily="34" charset="0"/>
                          <a:cs typeface="Calibri" panose="020F0502020204030204" pitchFamily="34" charset="0"/>
                        </a:rPr>
                        <a:t> want to know the ward management which helps caregivers plan, track,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and</a:t>
                      </a:r>
                      <a:r>
                        <a:rPr lang="en-US" sz="1200" cap="none" spc="0">
                          <a:solidFill>
                            <a:schemeClr val="tx1"/>
                          </a:solidFill>
                          <a:effectLst/>
                          <a:latin typeface="Calibri" panose="020F0502020204030204" pitchFamily="34" charset="0"/>
                          <a:cs typeface="Calibri" panose="020F0502020204030204" pitchFamily="34" charset="0"/>
                        </a:rPr>
                        <a:t> manage the various departments in the hospital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1" cap="none" spc="0">
                          <a:solidFill>
                            <a:schemeClr val="tx1"/>
                          </a:solidFill>
                          <a:effectLst/>
                          <a:latin typeface="Calibri" panose="020F0502020204030204" pitchFamily="34" charset="0"/>
                          <a:cs typeface="Calibri" panose="020F0502020204030204" pitchFamily="34" charset="0"/>
                        </a:rPr>
                        <a:t>so</a:t>
                      </a:r>
                      <a:r>
                        <a:rPr lang="en-US" sz="1200" cap="none" spc="0">
                          <a:solidFill>
                            <a:schemeClr val="tx1"/>
                          </a:solidFill>
                          <a:effectLst/>
                          <a:latin typeface="Calibri" panose="020F0502020204030204" pitchFamily="34" charset="0"/>
                          <a:cs typeface="Calibri" panose="020F0502020204030204" pitchFamily="34" charset="0"/>
                        </a:rPr>
                        <a:t> that it will very helpful to patients.</a:t>
                      </a:r>
                    </a:p>
                  </a:txBody>
                  <a:tcPr marL="0" marR="23019" marT="27623" marB="92076"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rowSpan="2">
                  <a:txBody>
                    <a:bodyPr/>
                    <a:lstStyle/>
                    <a:p>
                      <a:pPr algn="ctr" rtl="0" fontAlgn="ctr"/>
                      <a:r>
                        <a:rPr lang="en-US" sz="1200" cap="none" spc="0">
                          <a:solidFill>
                            <a:schemeClr val="tx1"/>
                          </a:solidFill>
                          <a:effectLst/>
                          <a:latin typeface="Calibri" panose="020F0502020204030204" pitchFamily="34" charset="0"/>
                          <a:cs typeface="Calibri" panose="020F0502020204030204" pitchFamily="34" charset="0"/>
                        </a:rPr>
                        <a:t>3</a:t>
                      </a:r>
                    </a:p>
                  </a:txBody>
                  <a:tcPr marL="0" marR="23019" marT="27623" marB="92076"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4301475"/>
                  </a:ext>
                </a:extLst>
              </a:tr>
              <a:tr h="1257256">
                <a:tc vMerge="1">
                  <a:txBody>
                    <a:bodyPr/>
                    <a:lstStyle/>
                    <a:p>
                      <a:endParaRPr lang="en-US"/>
                    </a:p>
                  </a:txBody>
                  <a:tcPr/>
                </a:tc>
                <a:tc>
                  <a:txBody>
                    <a:bodyPr/>
                    <a:lstStyle/>
                    <a:p>
                      <a:pPr rtl="0" fontAlgn="ctr"/>
                      <a:r>
                        <a:rPr lang="en-US" sz="1200" b="1" cap="none" spc="0">
                          <a:solidFill>
                            <a:schemeClr val="tx1"/>
                          </a:solidFill>
                          <a:effectLst/>
                          <a:latin typeface="Calibri" panose="020F0502020204030204" pitchFamily="34" charset="0"/>
                          <a:cs typeface="Calibri" panose="020F0502020204030204" pitchFamily="34" charset="0"/>
                        </a:rPr>
                        <a:t>Scenario</a:t>
                      </a:r>
                      <a:r>
                        <a:rPr lang="en-US" sz="1200" cap="none" spc="0">
                          <a:solidFill>
                            <a:schemeClr val="tx1"/>
                          </a:solidFill>
                          <a:effectLst/>
                          <a:latin typeface="Calibri" panose="020F0502020204030204" pitchFamily="34" charset="0"/>
                          <a:cs typeface="Calibri" panose="020F0502020204030204" pitchFamily="34" charset="0"/>
                        </a:rPr>
                        <a:t> : Staff wants to know caregivers plan in hospital </a:t>
                      </a:r>
                    </a:p>
                    <a:p>
                      <a:pPr rtl="0" fontAlgn="ctr"/>
                      <a:r>
                        <a:rPr lang="en-US" sz="1200" b="1" cap="none" spc="0">
                          <a:solidFill>
                            <a:schemeClr val="tx1"/>
                          </a:solidFill>
                          <a:effectLst/>
                          <a:latin typeface="Calibri" panose="020F0502020204030204" pitchFamily="34" charset="0"/>
                          <a:cs typeface="Calibri" panose="020F0502020204030204" pitchFamily="34" charset="0"/>
                        </a:rPr>
                        <a:t>Given</a:t>
                      </a:r>
                      <a:r>
                        <a:rPr lang="en-US" sz="1200" cap="none" spc="0">
                          <a:solidFill>
                            <a:schemeClr val="tx1"/>
                          </a:solidFill>
                          <a:effectLst/>
                          <a:latin typeface="Calibri" panose="020F0502020204030204" pitchFamily="34" charset="0"/>
                          <a:cs typeface="Calibri" panose="020F0502020204030204" pitchFamily="34" charset="0"/>
                        </a:rPr>
                        <a:t> I am in role of logged-in staff</a:t>
                      </a:r>
                    </a:p>
                    <a:p>
                      <a:pPr rtl="0" fontAlgn="ctr"/>
                      <a:r>
                        <a:rPr lang="en-US" sz="1200" b="1" cap="none" spc="0">
                          <a:solidFill>
                            <a:schemeClr val="tx1"/>
                          </a:solidFill>
                          <a:effectLst/>
                          <a:latin typeface="Calibri" panose="020F0502020204030204" pitchFamily="34" charset="0"/>
                          <a:cs typeface="Calibri" panose="020F0502020204030204" pitchFamily="34" charset="0"/>
                        </a:rPr>
                        <a:t>When</a:t>
                      </a:r>
                      <a:r>
                        <a:rPr lang="en-US" sz="1200" cap="none" spc="0">
                          <a:solidFill>
                            <a:schemeClr val="tx1"/>
                          </a:solidFill>
                          <a:effectLst/>
                          <a:latin typeface="Calibri" panose="020F0502020204030204" pitchFamily="34" charset="0"/>
                          <a:cs typeface="Calibri" panose="020F0502020204030204" pitchFamily="34" charset="0"/>
                        </a:rPr>
                        <a:t> I open the application  </a:t>
                      </a:r>
                    </a:p>
                    <a:p>
                      <a:pPr rtl="0" fontAlgn="ctr"/>
                      <a:r>
                        <a:rPr lang="en-US" sz="1200" b="1" cap="none" spc="0">
                          <a:solidFill>
                            <a:schemeClr val="tx1"/>
                          </a:solidFill>
                          <a:effectLst/>
                          <a:latin typeface="Calibri" panose="020F0502020204030204" pitchFamily="34" charset="0"/>
                          <a:cs typeface="Calibri" panose="020F0502020204030204" pitchFamily="34" charset="0"/>
                        </a:rPr>
                        <a:t>then </a:t>
                      </a:r>
                      <a:r>
                        <a:rPr lang="en-US" sz="1200" cap="none" spc="0">
                          <a:solidFill>
                            <a:schemeClr val="tx1"/>
                          </a:solidFill>
                          <a:effectLst/>
                          <a:latin typeface="Calibri" panose="020F0502020204030204" pitchFamily="34" charset="0"/>
                          <a:cs typeface="Calibri" panose="020F0502020204030204" pitchFamily="34" charset="0"/>
                        </a:rPr>
                        <a:t>click on this page I can able to verify plans </a:t>
                      </a:r>
                    </a:p>
                    <a:p>
                      <a:pPr rtl="0" fontAlgn="ctr"/>
                      <a:r>
                        <a:rPr lang="en-US" sz="1200" b="1" cap="none" spc="0">
                          <a:solidFill>
                            <a:schemeClr val="tx1"/>
                          </a:solidFill>
                          <a:effectLst/>
                          <a:latin typeface="Calibri" panose="020F0502020204030204" pitchFamily="34" charset="0"/>
                          <a:cs typeface="Calibri" panose="020F0502020204030204" pitchFamily="34" charset="0"/>
                        </a:rPr>
                        <a:t>and</a:t>
                      </a:r>
                      <a:r>
                        <a:rPr lang="en-US" sz="1200" cap="none" spc="0">
                          <a:solidFill>
                            <a:schemeClr val="tx1"/>
                          </a:solidFill>
                          <a:effectLst/>
                          <a:latin typeface="Calibri" panose="020F0502020204030204" pitchFamily="34" charset="0"/>
                          <a:cs typeface="Calibri" panose="020F0502020204030204" pitchFamily="34" charset="0"/>
                        </a:rPr>
                        <a:t> able to track them.</a:t>
                      </a:r>
                    </a:p>
                    <a:p>
                      <a:pPr rtl="0" fontAlgn="ctr"/>
                      <a:r>
                        <a:rPr lang="en-US" sz="1200" cap="none" spc="0">
                          <a:solidFill>
                            <a:schemeClr val="tx1"/>
                          </a:solidFill>
                          <a:effectLst/>
                          <a:latin typeface="Calibri" panose="020F0502020204030204" pitchFamily="34" charset="0"/>
                          <a:cs typeface="Calibri" panose="020F0502020204030204" pitchFamily="34" charset="0"/>
                        </a:rPr>
                        <a:t>.</a:t>
                      </a:r>
                    </a:p>
                  </a:txBody>
                  <a:tcPr marL="0" marR="23019" marT="27623" marB="92076"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987146256"/>
                  </a:ext>
                </a:extLst>
              </a:tr>
            </a:tbl>
          </a:graphicData>
        </a:graphic>
      </p:graphicFrame>
      <p:sp>
        <p:nvSpPr>
          <p:cNvPr id="2" name="TextBox 1">
            <a:extLst>
              <a:ext uri="{FF2B5EF4-FFF2-40B4-BE49-F238E27FC236}">
                <a16:creationId xmlns:a16="http://schemas.microsoft.com/office/drawing/2014/main" id="{11E7E5FE-2855-B873-F119-D3E1EE2EA1BD}"/>
              </a:ext>
            </a:extLst>
          </p:cNvPr>
          <p:cNvSpPr txBox="1"/>
          <p:nvPr/>
        </p:nvSpPr>
        <p:spPr>
          <a:xfrm>
            <a:off x="856527" y="6470248"/>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1888050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838200" y="6522430"/>
            <a:ext cx="4114800" cy="347472"/>
          </a:xfrm>
        </p:spPr>
        <p:txBody>
          <a:bodyPr vert="horz" lIns="91440" tIns="45720" rIns="91440" bIns="45720" rtlCol="0" anchor="ctr">
            <a:normAutofit/>
          </a:bodyPr>
          <a:lstStyle/>
          <a:p>
            <a:pPr>
              <a:spcAft>
                <a:spcPts val="600"/>
              </a:spcAft>
            </a:pPr>
            <a:r>
              <a:rPr lang="en-US" sz="1200" kern="1200" dirty="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r>
              <a:rPr lang="en-US" sz="1200" dirty="0">
                <a:solidFill>
                  <a:srgbClr val="898989"/>
                </a:solidFill>
              </a:rPr>
              <a:t>.</a:t>
            </a:r>
          </a:p>
        </p:txBody>
      </p:sp>
      <p:pic>
        <p:nvPicPr>
          <p:cNvPr id="3" name="Picture 2" descr="Table&#10;&#10;Description automatically generated">
            <a:extLst>
              <a:ext uri="{FF2B5EF4-FFF2-40B4-BE49-F238E27FC236}">
                <a16:creationId xmlns:a16="http://schemas.microsoft.com/office/drawing/2014/main" id="{15EC922A-2D8F-2FB2-BE20-E6186501E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2457529"/>
            <a:ext cx="11496821" cy="3937661"/>
          </a:xfrm>
          <a:prstGeom prst="rect">
            <a:avLst/>
          </a:prstGeom>
        </p:spPr>
      </p:pic>
    </p:spTree>
    <p:extLst>
      <p:ext uri="{BB962C8B-B14F-4D97-AF65-F5344CB8AC3E}">
        <p14:creationId xmlns:p14="http://schemas.microsoft.com/office/powerpoint/2010/main" val="1606838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838200" y="6381703"/>
            <a:ext cx="4114800" cy="347472"/>
          </a:xfrm>
        </p:spPr>
        <p:txBody>
          <a:bodyPr vert="horz" lIns="91440" tIns="45720" rIns="91440" bIns="45720" rtlCol="0" anchor="ctr">
            <a:normAutofit/>
          </a:bodyPr>
          <a:lstStyle/>
          <a:p>
            <a:pPr>
              <a:spcAft>
                <a:spcPts val="600"/>
              </a:spcAft>
            </a:pPr>
            <a:r>
              <a:rPr lang="en-US" sz="1200" kern="1200" dirty="0">
                <a:solidFill>
                  <a:srgbClr val="898989"/>
                </a:solidFill>
                <a:latin typeface="+mn-lt"/>
                <a:ea typeface="+mn-ea"/>
                <a:cs typeface="+mn-cs"/>
              </a:rPr>
              <a:t>CURA</a:t>
            </a:r>
          </a:p>
        </p:txBody>
      </p:sp>
      <p:pic>
        <p:nvPicPr>
          <p:cNvPr id="3" name="Picture 2" descr="Table">
            <a:extLst>
              <a:ext uri="{FF2B5EF4-FFF2-40B4-BE49-F238E27FC236}">
                <a16:creationId xmlns:a16="http://schemas.microsoft.com/office/drawing/2014/main" id="{E7A3EB9D-66E2-73E7-0C15-3AF197BF9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89" y="2305143"/>
            <a:ext cx="11496821" cy="3678983"/>
          </a:xfrm>
          <a:prstGeom prst="rect">
            <a:avLst/>
          </a:prstGeom>
        </p:spPr>
      </p:pic>
      <p:pic>
        <p:nvPicPr>
          <p:cNvPr id="6" name="Picture 5">
            <a:extLst>
              <a:ext uri="{FF2B5EF4-FFF2-40B4-BE49-F238E27FC236}">
                <a16:creationId xmlns:a16="http://schemas.microsoft.com/office/drawing/2014/main" id="{BC93C560-8267-6331-7FBC-57239BD75E9C}"/>
              </a:ext>
            </a:extLst>
          </p:cNvPr>
          <p:cNvPicPr>
            <a:picLocks noChangeAspect="1"/>
          </p:cNvPicPr>
          <p:nvPr/>
        </p:nvPicPr>
        <p:blipFill>
          <a:blip r:embed="rId3"/>
          <a:stretch>
            <a:fillRect/>
          </a:stretch>
        </p:blipFill>
        <p:spPr>
          <a:xfrm>
            <a:off x="347588" y="1797300"/>
            <a:ext cx="11496821" cy="618109"/>
          </a:xfrm>
          <a:prstGeom prst="rect">
            <a:avLst/>
          </a:prstGeom>
        </p:spPr>
      </p:pic>
    </p:spTree>
    <p:extLst>
      <p:ext uri="{BB962C8B-B14F-4D97-AF65-F5344CB8AC3E}">
        <p14:creationId xmlns:p14="http://schemas.microsoft.com/office/powerpoint/2010/main" val="1546740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EE60-4084-3C5F-1A50-ACEC6DB9994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latin typeface="+mj-lt"/>
                <a:ea typeface="+mj-ea"/>
                <a:cs typeface="+mj-cs"/>
              </a:rPr>
              <a:t>TEST CASES</a:t>
            </a:r>
          </a:p>
        </p:txBody>
      </p:sp>
      <p:sp>
        <p:nvSpPr>
          <p:cNvPr id="4" name="Footer Placeholder 3">
            <a:extLst>
              <a:ext uri="{FF2B5EF4-FFF2-40B4-BE49-F238E27FC236}">
                <a16:creationId xmlns:a16="http://schemas.microsoft.com/office/drawing/2014/main" id="{8F5B4556-8A31-D0F4-90D4-7D4A54B6B1D9}"/>
              </a:ext>
            </a:extLst>
          </p:cNvPr>
          <p:cNvSpPr>
            <a:spLocks noGrp="1"/>
          </p:cNvSpPr>
          <p:nvPr>
            <p:ph type="ftr" sz="quarter" idx="11"/>
          </p:nvPr>
        </p:nvSpPr>
        <p:spPr>
          <a:xfrm>
            <a:off x="838200" y="6368561"/>
            <a:ext cx="4114800" cy="347472"/>
          </a:xfrm>
        </p:spPr>
        <p:txBody>
          <a:bodyPr vert="horz" lIns="91440" tIns="45720" rIns="91440" bIns="45720" rtlCol="0" anchor="ctr">
            <a:normAutofit/>
          </a:bodyPr>
          <a:lstStyle/>
          <a:p>
            <a:pPr>
              <a:spcAft>
                <a:spcPts val="600"/>
              </a:spcAft>
            </a:pPr>
            <a:r>
              <a:rPr lang="en-US" sz="1200" kern="1200" dirty="0">
                <a:solidFill>
                  <a:srgbClr val="898989"/>
                </a:solidFill>
                <a:latin typeface="+mn-lt"/>
                <a:ea typeface="+mn-ea"/>
                <a:cs typeface="+mn-cs"/>
              </a:rPr>
              <a:t>CURA</a:t>
            </a:r>
          </a:p>
        </p:txBody>
      </p:sp>
      <p:sp>
        <p:nvSpPr>
          <p:cNvPr id="5" name="Slide Number Placeholder 4">
            <a:extLst>
              <a:ext uri="{FF2B5EF4-FFF2-40B4-BE49-F238E27FC236}">
                <a16:creationId xmlns:a16="http://schemas.microsoft.com/office/drawing/2014/main" id="{31150D54-A1C9-2B36-D05D-A231B986637D}"/>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r>
              <a:rPr lang="en-US" sz="1200" dirty="0">
                <a:solidFill>
                  <a:srgbClr val="898989"/>
                </a:solidFill>
              </a:rPr>
              <a:t>.</a:t>
            </a:r>
          </a:p>
        </p:txBody>
      </p:sp>
      <p:pic>
        <p:nvPicPr>
          <p:cNvPr id="7" name="Picture 6" descr="A picture containing text&#10;&#10;Description automatically generated">
            <a:extLst>
              <a:ext uri="{FF2B5EF4-FFF2-40B4-BE49-F238E27FC236}">
                <a16:creationId xmlns:a16="http://schemas.microsoft.com/office/drawing/2014/main" id="{EB0ADADA-8DD8-8BAC-EF9E-0A9F1783465E}"/>
              </a:ext>
            </a:extLst>
          </p:cNvPr>
          <p:cNvPicPr>
            <a:picLocks noChangeAspect="1"/>
          </p:cNvPicPr>
          <p:nvPr/>
        </p:nvPicPr>
        <p:blipFill>
          <a:blip r:embed="rId2"/>
          <a:stretch>
            <a:fillRect/>
          </a:stretch>
        </p:blipFill>
        <p:spPr>
          <a:xfrm>
            <a:off x="392670" y="2472725"/>
            <a:ext cx="11406660" cy="3694472"/>
          </a:xfrm>
          <a:prstGeom prst="rect">
            <a:avLst/>
          </a:prstGeom>
        </p:spPr>
      </p:pic>
    </p:spTree>
    <p:extLst>
      <p:ext uri="{BB962C8B-B14F-4D97-AF65-F5344CB8AC3E}">
        <p14:creationId xmlns:p14="http://schemas.microsoft.com/office/powerpoint/2010/main" val="2369805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5" name="Title 4">
            <a:extLst>
              <a:ext uri="{FF2B5EF4-FFF2-40B4-BE49-F238E27FC236}">
                <a16:creationId xmlns:a16="http://schemas.microsoft.com/office/drawing/2014/main" id="{138FD8EF-7676-9E00-162C-2AA0DC5E92B8}"/>
              </a:ext>
            </a:extLst>
          </p:cNvPr>
          <p:cNvSpPr>
            <a:spLocks noGrp="1"/>
          </p:cNvSpPr>
          <p:nvPr>
            <p:ph type="title"/>
          </p:nvPr>
        </p:nvSpPr>
        <p:spPr>
          <a:xfrm>
            <a:off x="685800" y="677194"/>
            <a:ext cx="10820400" cy="909896"/>
          </a:xfrm>
        </p:spPr>
        <p:txBody>
          <a:bodyPr vert="horz" lIns="91440" tIns="45720" rIns="91440" bIns="45720" rtlCol="0" anchor="b">
            <a:normAutofit fontScale="90000"/>
          </a:bodyPr>
          <a:lstStyle/>
          <a:p>
            <a:pPr algn="l"/>
            <a:r>
              <a:rPr lang="en-US" sz="4400" dirty="0"/>
              <a:t>stories Completed and not Completed</a:t>
            </a:r>
          </a:p>
        </p:txBody>
      </p:sp>
      <p:sp>
        <p:nvSpPr>
          <p:cNvPr id="15" name="Rectangle 14">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24798A0-D322-B603-956C-1145EE0E4EC5}"/>
              </a:ext>
            </a:extLst>
          </p:cNvPr>
          <p:cNvSpPr>
            <a:spLocks noGrp="1"/>
          </p:cNvSpPr>
          <p:nvPr>
            <p:ph type="ftr" sz="quarter" idx="11"/>
          </p:nvPr>
        </p:nvSpPr>
        <p:spPr>
          <a:xfrm>
            <a:off x="682806" y="6355845"/>
            <a:ext cx="6400800" cy="365125"/>
          </a:xfrm>
        </p:spPr>
        <p:txBody>
          <a:bodyPr vert="horz" lIns="91440" tIns="45720" rIns="91440" bIns="45720" rtlCol="0" anchor="ctr">
            <a:normAutofit/>
          </a:bodyPr>
          <a:lstStyle/>
          <a:p>
            <a:pPr>
              <a:spcAft>
                <a:spcPts val="600"/>
              </a:spcAft>
            </a:pPr>
            <a:r>
              <a:rPr lang="en-US" dirty="0"/>
              <a:t>CURA</a:t>
            </a:r>
          </a:p>
        </p:txBody>
      </p:sp>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dirty="0"/>
              <a:t>. </a:t>
            </a:r>
          </a:p>
        </p:txBody>
      </p:sp>
      <p:graphicFrame>
        <p:nvGraphicFramePr>
          <p:cNvPr id="6" name="Table 2">
            <a:extLst>
              <a:ext uri="{FF2B5EF4-FFF2-40B4-BE49-F238E27FC236}">
                <a16:creationId xmlns:a16="http://schemas.microsoft.com/office/drawing/2014/main" id="{979449DC-554C-A9DB-AA2D-8B382975EA70}"/>
              </a:ext>
            </a:extLst>
          </p:cNvPr>
          <p:cNvGraphicFramePr>
            <a:graphicFrameLocks noGrp="1"/>
          </p:cNvGraphicFramePr>
          <p:nvPr>
            <p:extLst>
              <p:ext uri="{D42A27DB-BD31-4B8C-83A1-F6EECF244321}">
                <p14:modId xmlns:p14="http://schemas.microsoft.com/office/powerpoint/2010/main" val="3879277888"/>
              </p:ext>
            </p:extLst>
          </p:nvPr>
        </p:nvGraphicFramePr>
        <p:xfrm>
          <a:off x="439558" y="2135674"/>
          <a:ext cx="11312884" cy="3627566"/>
        </p:xfrm>
        <a:graphic>
          <a:graphicData uri="http://schemas.openxmlformats.org/drawingml/2006/table">
            <a:tbl>
              <a:tblPr firstRow="1" bandRow="1">
                <a:tableStyleId>{93296810-A885-4BE3-A3E7-6D5BEEA58F35}</a:tableStyleId>
              </a:tblPr>
              <a:tblGrid>
                <a:gridCol w="1053014">
                  <a:extLst>
                    <a:ext uri="{9D8B030D-6E8A-4147-A177-3AD203B41FA5}">
                      <a16:colId xmlns:a16="http://schemas.microsoft.com/office/drawing/2014/main" val="2431643798"/>
                    </a:ext>
                  </a:extLst>
                </a:gridCol>
                <a:gridCol w="1395028">
                  <a:extLst>
                    <a:ext uri="{9D8B030D-6E8A-4147-A177-3AD203B41FA5}">
                      <a16:colId xmlns:a16="http://schemas.microsoft.com/office/drawing/2014/main" val="611363021"/>
                    </a:ext>
                  </a:extLst>
                </a:gridCol>
                <a:gridCol w="7393752">
                  <a:extLst>
                    <a:ext uri="{9D8B030D-6E8A-4147-A177-3AD203B41FA5}">
                      <a16:colId xmlns:a16="http://schemas.microsoft.com/office/drawing/2014/main" val="3141220176"/>
                    </a:ext>
                  </a:extLst>
                </a:gridCol>
                <a:gridCol w="1471090">
                  <a:extLst>
                    <a:ext uri="{9D8B030D-6E8A-4147-A177-3AD203B41FA5}">
                      <a16:colId xmlns:a16="http://schemas.microsoft.com/office/drawing/2014/main" val="2859450301"/>
                    </a:ext>
                  </a:extLst>
                </a:gridCol>
              </a:tblGrid>
              <a:tr h="1176939">
                <a:tc>
                  <a:txBody>
                    <a:bodyPr/>
                    <a:lstStyle/>
                    <a:p>
                      <a:pPr algn="ctr"/>
                      <a:r>
                        <a:rPr lang="en-US" sz="1900" b="1">
                          <a:latin typeface="Times New Roman" panose="02020603050405020304" pitchFamily="18" charset="0"/>
                          <a:cs typeface="Times New Roman" panose="02020603050405020304" pitchFamily="18" charset="0"/>
                        </a:rPr>
                        <a:t>Issue Type</a:t>
                      </a:r>
                    </a:p>
                  </a:txBody>
                  <a:tcPr marL="146261" marR="146261" marT="73130" marB="73130"/>
                </a:tc>
                <a:tc>
                  <a:txBody>
                    <a:bodyPr/>
                    <a:lstStyle/>
                    <a:p>
                      <a:pPr algn="ctr"/>
                      <a:r>
                        <a:rPr lang="en-US" sz="1900" b="1">
                          <a:latin typeface="Times New Roman" panose="02020603050405020304" pitchFamily="18" charset="0"/>
                          <a:cs typeface="Times New Roman" panose="02020603050405020304" pitchFamily="18" charset="0"/>
                        </a:rPr>
                        <a:t>Key</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Name</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Story status</a:t>
                      </a:r>
                    </a:p>
                  </a:txBody>
                  <a:tcPr marL="146261" marR="146261" marT="73130" marB="73130"/>
                </a:tc>
                <a:extLst>
                  <a:ext uri="{0D108BD9-81ED-4DB2-BD59-A6C34878D82A}">
                    <a16:rowId xmlns:a16="http://schemas.microsoft.com/office/drawing/2014/main" val="745558882"/>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- 39</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 patient, I want to able to search on the app, so that I can find the necessary information .</a:t>
                      </a: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Completed</a:t>
                      </a:r>
                    </a:p>
                  </a:txBody>
                  <a:tcPr marL="146261" marR="146261" marT="73130" marB="73130"/>
                </a:tc>
                <a:extLst>
                  <a:ext uri="{0D108BD9-81ED-4DB2-BD59-A6C34878D82A}">
                    <a16:rowId xmlns:a16="http://schemas.microsoft.com/office/drawing/2014/main" val="1511547716"/>
                  </a:ext>
                </a:extLst>
              </a:tr>
              <a:tr h="1028937">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- 40</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 patient,  I want to update my profile and also upload reports so that doctor can know the patient condition.</a:t>
                      </a:r>
                      <a:br>
                        <a:rPr lang="en-US" sz="1900" b="0" i="0" u="none" strike="noStrike">
                          <a:solidFill>
                            <a:srgbClr val="000000"/>
                          </a:solidFill>
                          <a:effectLst/>
                          <a:latin typeface="Times New Roman" panose="02020603050405020304" pitchFamily="18" charset="0"/>
                          <a:cs typeface="Times New Roman" panose="02020603050405020304" pitchFamily="18" charset="0"/>
                        </a:rPr>
                      </a:br>
                      <a:endParaRPr lang="en-US" sz="1900" b="0" i="0" u="none" strike="noStrike">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Completed</a:t>
                      </a:r>
                    </a:p>
                  </a:txBody>
                  <a:tcPr marL="146261" marR="146261" marT="73130" marB="73130"/>
                </a:tc>
                <a:extLst>
                  <a:ext uri="{0D108BD9-81ED-4DB2-BD59-A6C34878D82A}">
                    <a16:rowId xmlns:a16="http://schemas.microsoft.com/office/drawing/2014/main" val="1640533794"/>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CURA - 41</a:t>
                      </a:r>
                    </a:p>
                  </a:txBody>
                  <a:tcPr marL="10157" marR="10157" marT="10157" marB="0"/>
                </a:tc>
                <a:tc>
                  <a:txBody>
                    <a:bodyPr/>
                    <a:lstStyle/>
                    <a:p>
                      <a:pPr algn="ctr" fontAlgn="t"/>
                      <a:r>
                        <a:rPr lang="en-US" sz="1900" b="0" i="0" u="none" strike="noStrike">
                          <a:solidFill>
                            <a:srgbClr val="000000"/>
                          </a:solidFill>
                          <a:effectLst/>
                          <a:latin typeface="Times New Roman" panose="02020603050405020304" pitchFamily="18" charset="0"/>
                          <a:cs typeface="Times New Roman" panose="02020603050405020304" pitchFamily="18" charset="0"/>
                        </a:rPr>
                        <a:t>As an admin, I want to see all the doctor's list in the application so that, I can manage the system according to my need.</a:t>
                      </a: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Completed</a:t>
                      </a:r>
                    </a:p>
                  </a:txBody>
                  <a:tcPr marL="146261" marR="146261" marT="73130" marB="73130"/>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3432508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24">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7" name="Picture 26">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29" name="Rectangle 28">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6" name="Title 5">
            <a:extLst>
              <a:ext uri="{FF2B5EF4-FFF2-40B4-BE49-F238E27FC236}">
                <a16:creationId xmlns:a16="http://schemas.microsoft.com/office/drawing/2014/main" id="{F2810BF6-74FA-CEB2-B344-33726879B986}"/>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a:t>METRICS</a:t>
            </a:r>
            <a:endParaRPr lang="en-US" sz="5400" dirty="0"/>
          </a:p>
        </p:txBody>
      </p:sp>
      <p:sp>
        <p:nvSpPr>
          <p:cNvPr id="4" name="Footer Placeholder 3">
            <a:extLst>
              <a:ext uri="{FF2B5EF4-FFF2-40B4-BE49-F238E27FC236}">
                <a16:creationId xmlns:a16="http://schemas.microsoft.com/office/drawing/2014/main" id="{B3C192FA-DB65-3D27-924A-BA35505D58E9}"/>
              </a:ext>
            </a:extLst>
          </p:cNvPr>
          <p:cNvSpPr>
            <a:spLocks noGrp="1"/>
          </p:cNvSpPr>
          <p:nvPr>
            <p:ph type="ftr" sz="quarter" idx="11"/>
          </p:nvPr>
        </p:nvSpPr>
        <p:spPr>
          <a:xfrm>
            <a:off x="4976028" y="475805"/>
            <a:ext cx="5098138" cy="365760"/>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DF5B4F6-081E-BE60-5C35-9D8B2C2B0A22}"/>
              </a:ext>
            </a:extLst>
          </p:cNvPr>
          <p:cNvSpPr>
            <a:spLocks noGrp="1"/>
          </p:cNvSpPr>
          <p:nvPr>
            <p:ph type="sldNum" sz="quarter" idx="12"/>
          </p:nvPr>
        </p:nvSpPr>
        <p:spPr>
          <a:xfrm>
            <a:off x="8403771" y="475805"/>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37</a:t>
            </a:fld>
            <a:endParaRPr lang="en-US"/>
          </a:p>
        </p:txBody>
      </p:sp>
      <p:cxnSp>
        <p:nvCxnSpPr>
          <p:cNvPr id="33" name="Straight Connector 32">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2ED743-2D36-8247-DBA5-12882E53EFC8}"/>
              </a:ext>
            </a:extLst>
          </p:cNvPr>
          <p:cNvSpPr txBox="1"/>
          <p:nvPr/>
        </p:nvSpPr>
        <p:spPr>
          <a:xfrm>
            <a:off x="1423686" y="6366076"/>
            <a:ext cx="510076"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1143404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4C6548C-9CDB-E35A-56E8-DCAAC1E90C1B}"/>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87197967-EA1F-53C9-8D3F-71F467E4810B}"/>
              </a:ext>
            </a:extLst>
          </p:cNvPr>
          <p:cNvSpPr>
            <a:spLocks noGrp="1"/>
          </p:cNvSpPr>
          <p:nvPr>
            <p:ph type="sldNum" sz="quarter" idx="12"/>
          </p:nvPr>
        </p:nvSpPr>
        <p:spPr/>
        <p:txBody>
          <a:bodyPr/>
          <a:lstStyle/>
          <a:p>
            <a:fld id="{A49DFD55-3C28-40EF-9E31-A92D2E4017FF}" type="slidenum">
              <a:rPr lang="en-US" smtClean="0"/>
              <a:t>38</a:t>
            </a:fld>
            <a:endParaRPr lang="en-US" dirty="0"/>
          </a:p>
        </p:txBody>
      </p:sp>
      <p:pic>
        <p:nvPicPr>
          <p:cNvPr id="5" name="Content Placeholder 6">
            <a:extLst>
              <a:ext uri="{FF2B5EF4-FFF2-40B4-BE49-F238E27FC236}">
                <a16:creationId xmlns:a16="http://schemas.microsoft.com/office/drawing/2014/main" id="{4C5581E1-8DB2-48DF-A494-133FED553796}"/>
              </a:ext>
            </a:extLst>
          </p:cNvPr>
          <p:cNvPicPr>
            <a:picLocks noChangeAspect="1"/>
          </p:cNvPicPr>
          <p:nvPr/>
        </p:nvPicPr>
        <p:blipFill>
          <a:blip r:embed="rId2"/>
          <a:stretch>
            <a:fillRect/>
          </a:stretch>
        </p:blipFill>
        <p:spPr>
          <a:xfrm>
            <a:off x="2048320" y="1641421"/>
            <a:ext cx="8095360" cy="4076471"/>
          </a:xfrm>
          <a:prstGeom prst="rect">
            <a:avLst/>
          </a:prstGeom>
        </p:spPr>
      </p:pic>
    </p:spTree>
    <p:extLst>
      <p:ext uri="{BB962C8B-B14F-4D97-AF65-F5344CB8AC3E}">
        <p14:creationId xmlns:p14="http://schemas.microsoft.com/office/powerpoint/2010/main" val="2356566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4C6548C-9CDB-E35A-56E8-DCAAC1E90C1B}"/>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87197967-EA1F-53C9-8D3F-71F467E4810B}"/>
              </a:ext>
            </a:extLst>
          </p:cNvPr>
          <p:cNvSpPr>
            <a:spLocks noGrp="1"/>
          </p:cNvSpPr>
          <p:nvPr>
            <p:ph type="sldNum" sz="quarter" idx="12"/>
          </p:nvPr>
        </p:nvSpPr>
        <p:spPr/>
        <p:txBody>
          <a:bodyPr/>
          <a:lstStyle/>
          <a:p>
            <a:fld id="{A49DFD55-3C28-40EF-9E31-A92D2E4017FF}" type="slidenum">
              <a:rPr lang="en-US" smtClean="0"/>
              <a:t>39</a:t>
            </a:fld>
            <a:endParaRPr lang="en-US" dirty="0"/>
          </a:p>
        </p:txBody>
      </p:sp>
      <p:pic>
        <p:nvPicPr>
          <p:cNvPr id="5" name="Content Placeholder 6">
            <a:extLst>
              <a:ext uri="{FF2B5EF4-FFF2-40B4-BE49-F238E27FC236}">
                <a16:creationId xmlns:a16="http://schemas.microsoft.com/office/drawing/2014/main" id="{942891CF-D527-57A7-E8E2-66ACAA14668B}"/>
              </a:ext>
            </a:extLst>
          </p:cNvPr>
          <p:cNvPicPr>
            <a:picLocks noChangeAspect="1"/>
          </p:cNvPicPr>
          <p:nvPr/>
        </p:nvPicPr>
        <p:blipFill>
          <a:blip r:embed="rId2"/>
          <a:stretch>
            <a:fillRect/>
          </a:stretch>
        </p:blipFill>
        <p:spPr>
          <a:xfrm>
            <a:off x="1954317" y="1750857"/>
            <a:ext cx="8036653" cy="4035104"/>
          </a:xfrm>
          <a:prstGeom prst="rect">
            <a:avLst/>
          </a:prstGeom>
        </p:spPr>
      </p:pic>
    </p:spTree>
    <p:extLst>
      <p:ext uri="{BB962C8B-B14F-4D97-AF65-F5344CB8AC3E}">
        <p14:creationId xmlns:p14="http://schemas.microsoft.com/office/powerpoint/2010/main" val="54116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7FB7-FF92-D045-D673-3AE6640939A3}"/>
              </a:ext>
            </a:extLst>
          </p:cNvPr>
          <p:cNvSpPr>
            <a:spLocks noGrp="1"/>
          </p:cNvSpPr>
          <p:nvPr>
            <p:ph type="title"/>
          </p:nvPr>
        </p:nvSpPr>
        <p:spPr>
          <a:xfrm>
            <a:off x="568960" y="762000"/>
            <a:ext cx="10937240" cy="823913"/>
          </a:xfrm>
        </p:spPr>
        <p:txBody>
          <a:bodyPr vert="horz" lIns="91440" tIns="45720" rIns="91440" bIns="45720" rtlCol="0" anchor="ctr">
            <a:normAutofit/>
          </a:bodyPr>
          <a:lstStyle/>
          <a:p>
            <a:r>
              <a:rPr lang="en-US" sz="3700" kern="1200" dirty="0">
                <a:latin typeface="+mj-lt"/>
                <a:ea typeface="+mj-ea"/>
                <a:cs typeface="+mj-cs"/>
              </a:rPr>
              <a:t>Improvements FROM PROFESSOR FEEDBACK</a:t>
            </a:r>
          </a:p>
        </p:txBody>
      </p:sp>
      <p:sp>
        <p:nvSpPr>
          <p:cNvPr id="3" name="Text Placeholder 2">
            <a:extLst>
              <a:ext uri="{FF2B5EF4-FFF2-40B4-BE49-F238E27FC236}">
                <a16:creationId xmlns:a16="http://schemas.microsoft.com/office/drawing/2014/main" id="{22234FDB-A9EE-B78F-E9E5-37C1E5DAEE9B}"/>
              </a:ext>
            </a:extLst>
          </p:cNvPr>
          <p:cNvSpPr>
            <a:spLocks noGrp="1"/>
          </p:cNvSpPr>
          <p:nvPr>
            <p:ph type="body" idx="1"/>
          </p:nvPr>
        </p:nvSpPr>
        <p:spPr/>
        <p:txBody>
          <a:bodyPr/>
          <a:lstStyle/>
          <a:p>
            <a:r>
              <a:rPr lang="en-US" b="1" dirty="0"/>
              <a:t>Feedback</a:t>
            </a:r>
            <a:endParaRPr lang="en-IN" b="1" dirty="0"/>
          </a:p>
        </p:txBody>
      </p:sp>
      <p:sp>
        <p:nvSpPr>
          <p:cNvPr id="7" name="Content Placeholder 6">
            <a:extLst>
              <a:ext uri="{FF2B5EF4-FFF2-40B4-BE49-F238E27FC236}">
                <a16:creationId xmlns:a16="http://schemas.microsoft.com/office/drawing/2014/main" id="{C2EA9C80-1A39-617B-1430-72E6D8A83B59}"/>
              </a:ext>
            </a:extLst>
          </p:cNvPr>
          <p:cNvSpPr>
            <a:spLocks noGrp="1"/>
          </p:cNvSpPr>
          <p:nvPr>
            <p:ph sz="half" idx="2"/>
          </p:nvPr>
        </p:nvSpPr>
        <p:spPr>
          <a:xfrm>
            <a:off x="955226" y="3407796"/>
            <a:ext cx="4932618" cy="2688204"/>
          </a:xfrm>
        </p:spPr>
        <p:txBody>
          <a:bodyPr>
            <a:normAutofit fontScale="32500" lnSpcReduction="20000"/>
          </a:bodyPr>
          <a:lstStyle/>
          <a:p>
            <a:pPr marL="285750" indent="-285750">
              <a:buFont typeface="Arial" panose="020B0604020202020204" pitchFamily="34" charset="0"/>
              <a:buChar char="•"/>
            </a:pPr>
            <a:r>
              <a:rPr lang="en-US" sz="3700" dirty="0"/>
              <a:t>Story Points Missing.</a:t>
            </a:r>
          </a:p>
          <a:p>
            <a:pPr marL="285750" indent="-285750">
              <a:buFont typeface="Arial" panose="020B0604020202020204" pitchFamily="34" charset="0"/>
              <a:buChar char="•"/>
            </a:pPr>
            <a:r>
              <a:rPr lang="en-US" sz="3700" dirty="0"/>
              <a:t>Mention Diagram name. </a:t>
            </a:r>
          </a:p>
          <a:p>
            <a:pPr marL="285750" indent="-285750">
              <a:buFont typeface="Arial" panose="020B0604020202020204" pitchFamily="34" charset="0"/>
              <a:buChar char="•"/>
            </a:pPr>
            <a:r>
              <a:rPr lang="en-US" sz="3700" dirty="0"/>
              <a:t>Make theme consistent .</a:t>
            </a:r>
          </a:p>
          <a:p>
            <a:pPr marL="285750" indent="-285750">
              <a:buFont typeface="Arial" panose="020B0604020202020204" pitchFamily="34" charset="0"/>
              <a:buChar char="•"/>
            </a:pPr>
            <a:r>
              <a:rPr lang="en-US" sz="3700" dirty="0"/>
              <a:t>Title for every slide and manage color coordination.</a:t>
            </a:r>
          </a:p>
          <a:p>
            <a:pPr marL="285750" indent="-285750">
              <a:buFont typeface="Arial" panose="020B0604020202020204" pitchFamily="34" charset="0"/>
              <a:buChar char="•"/>
            </a:pPr>
            <a:r>
              <a:rPr lang="en-US" sz="3700" dirty="0"/>
              <a:t>Mention sprint number in sprint backlog.</a:t>
            </a:r>
          </a:p>
          <a:p>
            <a:pPr marL="285750" indent="-285750">
              <a:buFont typeface="Arial" panose="020B0604020202020204" pitchFamily="34" charset="0"/>
              <a:buChar char="•"/>
            </a:pPr>
            <a:r>
              <a:rPr lang="en-US" sz="3700" dirty="0"/>
              <a:t>Remove place column from user stories and acceptance criteria.</a:t>
            </a:r>
          </a:p>
          <a:p>
            <a:pPr marL="285750" indent="-285750">
              <a:buFont typeface="Arial" panose="020B0604020202020204" pitchFamily="34" charset="0"/>
              <a:buChar char="•"/>
            </a:pPr>
            <a:r>
              <a:rPr lang="en-US" sz="3700" dirty="0"/>
              <a:t>Sprint backlog should have story points.</a:t>
            </a:r>
          </a:p>
          <a:p>
            <a:pPr marL="285750" indent="-285750">
              <a:buFont typeface="Arial" panose="020B0604020202020204" pitchFamily="34" charset="0"/>
              <a:buChar char="•"/>
            </a:pPr>
            <a:r>
              <a:rPr lang="en-US" sz="3700" dirty="0"/>
              <a:t>Edit burndown charts, it should have only completed stories.</a:t>
            </a:r>
          </a:p>
          <a:p>
            <a:pPr marL="285750" indent="-285750">
              <a:buFont typeface="Arial" panose="020B0604020202020204" pitchFamily="34" charset="0"/>
              <a:buChar char="•"/>
            </a:pPr>
            <a:endParaRPr lang="en-US" dirty="0"/>
          </a:p>
          <a:p>
            <a:endParaRPr lang="en-US" dirty="0"/>
          </a:p>
        </p:txBody>
      </p:sp>
      <p:sp>
        <p:nvSpPr>
          <p:cNvPr id="8" name="Text Placeholder 7">
            <a:extLst>
              <a:ext uri="{FF2B5EF4-FFF2-40B4-BE49-F238E27FC236}">
                <a16:creationId xmlns:a16="http://schemas.microsoft.com/office/drawing/2014/main" id="{4D423AAB-5BF9-07D1-5BCE-4B57BD1A8979}"/>
              </a:ext>
            </a:extLst>
          </p:cNvPr>
          <p:cNvSpPr>
            <a:spLocks noGrp="1"/>
          </p:cNvSpPr>
          <p:nvPr>
            <p:ph type="body" sz="quarter" idx="3"/>
          </p:nvPr>
        </p:nvSpPr>
        <p:spPr/>
        <p:txBody>
          <a:bodyPr/>
          <a:lstStyle/>
          <a:p>
            <a:r>
              <a:rPr lang="en-US" b="1" dirty="0"/>
              <a:t>Improvements</a:t>
            </a:r>
            <a:endParaRPr lang="en-IN" b="1" dirty="0"/>
          </a:p>
        </p:txBody>
      </p:sp>
      <p:sp>
        <p:nvSpPr>
          <p:cNvPr id="9" name="Content Placeholder 8">
            <a:extLst>
              <a:ext uri="{FF2B5EF4-FFF2-40B4-BE49-F238E27FC236}">
                <a16:creationId xmlns:a16="http://schemas.microsoft.com/office/drawing/2014/main" id="{06278C44-8AC1-5015-F432-AFFF7DAAD2F4}"/>
              </a:ext>
            </a:extLst>
          </p:cNvPr>
          <p:cNvSpPr>
            <a:spLocks noGrp="1"/>
          </p:cNvSpPr>
          <p:nvPr>
            <p:ph sz="quarter" idx="4"/>
          </p:nvPr>
        </p:nvSpPr>
        <p:spPr>
          <a:xfrm>
            <a:off x="6475453" y="3272713"/>
            <a:ext cx="3768142" cy="3083132"/>
          </a:xfrm>
        </p:spPr>
        <p:txBody>
          <a:bodyPr>
            <a:normAutofit fontScale="32500" lnSpcReduction="20000"/>
          </a:bodyPr>
          <a:lstStyle/>
          <a:p>
            <a:pPr marL="285750" indent="-285750">
              <a:buFont typeface="Arial" panose="020B0604020202020204" pitchFamily="34" charset="0"/>
              <a:buChar char="•"/>
            </a:pPr>
            <a:r>
              <a:rPr lang="en-US" sz="3700" dirty="0"/>
              <a:t>Story points mentioned to every user story.</a:t>
            </a:r>
          </a:p>
          <a:p>
            <a:pPr marL="285750" indent="-285750">
              <a:buFont typeface="Arial" panose="020B0604020202020204" pitchFamily="34" charset="0"/>
              <a:buChar char="•"/>
            </a:pPr>
            <a:r>
              <a:rPr lang="en-US" sz="3700" dirty="0"/>
              <a:t>Mentioned diagram name.</a:t>
            </a:r>
          </a:p>
          <a:p>
            <a:pPr marL="285750" indent="-285750">
              <a:buFont typeface="Arial" panose="020B0604020202020204" pitchFamily="34" charset="0"/>
              <a:buChar char="•"/>
            </a:pPr>
            <a:r>
              <a:rPr lang="en-US" sz="3700" dirty="0"/>
              <a:t>Maintained theme consistency and color coordination.</a:t>
            </a:r>
          </a:p>
          <a:p>
            <a:pPr marL="285750" indent="-285750">
              <a:buFont typeface="Arial" panose="020B0604020202020204" pitchFamily="34" charset="0"/>
              <a:buChar char="•"/>
            </a:pPr>
            <a:r>
              <a:rPr lang="en-US" sz="3700" dirty="0"/>
              <a:t>Architectural Diagram mentioned.</a:t>
            </a:r>
          </a:p>
          <a:p>
            <a:pPr marL="285750" indent="-285750">
              <a:buFont typeface="Arial" panose="020B0604020202020204" pitchFamily="34" charset="0"/>
              <a:buChar char="•"/>
            </a:pPr>
            <a:r>
              <a:rPr lang="en-US" sz="3700" dirty="0"/>
              <a:t>Mentioned sprint number in sprint backlog.</a:t>
            </a:r>
          </a:p>
          <a:p>
            <a:pPr marL="285750" indent="-285750">
              <a:buFont typeface="Arial" panose="020B0604020202020204" pitchFamily="34" charset="0"/>
              <a:buChar char="•"/>
            </a:pPr>
            <a:r>
              <a:rPr lang="en-US" sz="3700" dirty="0"/>
              <a:t>Removed place column from user stories and acceptance criteria.</a:t>
            </a:r>
          </a:p>
          <a:p>
            <a:pPr marL="285750" indent="-285750">
              <a:buFont typeface="Arial" panose="020B0604020202020204" pitchFamily="34" charset="0"/>
              <a:buChar char="•"/>
            </a:pPr>
            <a:r>
              <a:rPr lang="en-US" sz="3700" dirty="0"/>
              <a:t>Added story points to sprint backlog.</a:t>
            </a:r>
          </a:p>
          <a:p>
            <a:pPr marL="285750" indent="-285750">
              <a:buFont typeface="Arial" panose="020B0604020202020204" pitchFamily="34" charset="0"/>
              <a:buChar char="•"/>
            </a:pPr>
            <a:r>
              <a:rPr lang="en-US" sz="3700" dirty="0"/>
              <a:t>Edited burndown charts with completed stories.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4" name="Footer Placeholder 3">
            <a:extLst>
              <a:ext uri="{FF2B5EF4-FFF2-40B4-BE49-F238E27FC236}">
                <a16:creationId xmlns:a16="http://schemas.microsoft.com/office/drawing/2014/main" id="{AE53ACBE-F6D0-33D5-3251-7A6404B02018}"/>
              </a:ext>
            </a:extLst>
          </p:cNvPr>
          <p:cNvSpPr>
            <a:spLocks noGrp="1"/>
          </p:cNvSpPr>
          <p:nvPr>
            <p:ph type="ftr" sz="quarter" idx="11"/>
          </p:nvPr>
        </p:nvSpPr>
        <p:spPr>
          <a:xfrm>
            <a:off x="-3886200" y="6380338"/>
            <a:ext cx="7772400" cy="365125"/>
          </a:xfrm>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                                                                                                                     CURA</a:t>
            </a:r>
          </a:p>
        </p:txBody>
      </p:sp>
      <p:sp>
        <p:nvSpPr>
          <p:cNvPr id="103" name="TextBox 5">
            <a:extLst>
              <a:ext uri="{FF2B5EF4-FFF2-40B4-BE49-F238E27FC236}">
                <a16:creationId xmlns:a16="http://schemas.microsoft.com/office/drawing/2014/main" id="{9DB4E515-8E0A-B3E3-CE95-92BC79245575}"/>
              </a:ext>
            </a:extLst>
          </p:cNvPr>
          <p:cNvSpPr txBox="1"/>
          <p:nvPr/>
        </p:nvSpPr>
        <p:spPr>
          <a:xfrm>
            <a:off x="731525" y="1909721"/>
            <a:ext cx="5300975" cy="36771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endParaRPr lang="en-US" dirty="0"/>
          </a:p>
        </p:txBody>
      </p:sp>
    </p:spTree>
    <p:extLst>
      <p:ext uri="{BB962C8B-B14F-4D97-AF65-F5344CB8AC3E}">
        <p14:creationId xmlns:p14="http://schemas.microsoft.com/office/powerpoint/2010/main" val="46073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559046-EED9-536D-B94E-A9C941E2F80D}"/>
              </a:ext>
            </a:extLst>
          </p:cNvPr>
          <p:cNvSpPr>
            <a:spLocks noGrp="1"/>
          </p:cNvSpPr>
          <p:nvPr>
            <p:ph type="ftr" sz="quarter" idx="11"/>
          </p:nvPr>
        </p:nvSpPr>
        <p:spPr/>
        <p:txBody>
          <a:bodyPr/>
          <a:lstStyle/>
          <a:p>
            <a:r>
              <a:rPr lang="en-US" dirty="0"/>
              <a:t>CURA</a:t>
            </a:r>
          </a:p>
        </p:txBody>
      </p:sp>
      <p:sp>
        <p:nvSpPr>
          <p:cNvPr id="3" name="Slide Number Placeholder 2">
            <a:extLst>
              <a:ext uri="{FF2B5EF4-FFF2-40B4-BE49-F238E27FC236}">
                <a16:creationId xmlns:a16="http://schemas.microsoft.com/office/drawing/2014/main" id="{5DD075FE-8F69-B746-3BB8-0CE14B8537A2}"/>
              </a:ext>
            </a:extLst>
          </p:cNvPr>
          <p:cNvSpPr>
            <a:spLocks noGrp="1"/>
          </p:cNvSpPr>
          <p:nvPr>
            <p:ph type="sldNum" sz="quarter" idx="12"/>
          </p:nvPr>
        </p:nvSpPr>
        <p:spPr/>
        <p:txBody>
          <a:bodyPr/>
          <a:lstStyle/>
          <a:p>
            <a:fld id="{A49DFD55-3C28-40EF-9E31-A92D2E4017FF}" type="slidenum">
              <a:rPr lang="en-US" smtClean="0"/>
              <a:t>40</a:t>
            </a:fld>
            <a:endParaRPr lang="en-US" dirty="0"/>
          </a:p>
        </p:txBody>
      </p:sp>
      <p:pic>
        <p:nvPicPr>
          <p:cNvPr id="4" name="Content Placeholder 6">
            <a:extLst>
              <a:ext uri="{FF2B5EF4-FFF2-40B4-BE49-F238E27FC236}">
                <a16:creationId xmlns:a16="http://schemas.microsoft.com/office/drawing/2014/main" id="{2CBE84D8-83E8-F01A-3915-EC5DEF5E5CB7}"/>
              </a:ext>
            </a:extLst>
          </p:cNvPr>
          <p:cNvPicPr>
            <a:picLocks noChangeAspect="1"/>
          </p:cNvPicPr>
          <p:nvPr/>
        </p:nvPicPr>
        <p:blipFill>
          <a:blip r:embed="rId2"/>
          <a:stretch>
            <a:fillRect/>
          </a:stretch>
        </p:blipFill>
        <p:spPr>
          <a:xfrm>
            <a:off x="2112876" y="1738322"/>
            <a:ext cx="7966248" cy="4204747"/>
          </a:xfrm>
          <a:prstGeom prst="rect">
            <a:avLst/>
          </a:prstGeom>
        </p:spPr>
      </p:pic>
    </p:spTree>
    <p:extLst>
      <p:ext uri="{BB962C8B-B14F-4D97-AF65-F5344CB8AC3E}">
        <p14:creationId xmlns:p14="http://schemas.microsoft.com/office/powerpoint/2010/main" val="4010440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65298-1503-22B9-D98C-3797952BD732}"/>
              </a:ext>
            </a:extLst>
          </p:cNvPr>
          <p:cNvSpPr>
            <a:spLocks noGrp="1"/>
          </p:cNvSpPr>
          <p:nvPr>
            <p:ph type="title"/>
          </p:nvPr>
        </p:nvSpPr>
        <p:spPr>
          <a:xfrm>
            <a:off x="1115736" y="764373"/>
            <a:ext cx="10390464" cy="1293028"/>
          </a:xfrm>
        </p:spPr>
        <p:txBody>
          <a:bodyPr/>
          <a:lstStyle/>
          <a:p>
            <a:r>
              <a:rPr lang="en-US" dirty="0"/>
              <a:t>    </a:t>
            </a:r>
          </a:p>
        </p:txBody>
      </p:sp>
      <p:sp>
        <p:nvSpPr>
          <p:cNvPr id="3" name="Footer Placeholder 2">
            <a:extLst>
              <a:ext uri="{FF2B5EF4-FFF2-40B4-BE49-F238E27FC236}">
                <a16:creationId xmlns:a16="http://schemas.microsoft.com/office/drawing/2014/main" id="{8B7ED752-27CA-C0B2-411E-3E4C5AFE219C}"/>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2D88BA79-8F03-EAA7-19CA-8587F99D6A8E}"/>
              </a:ext>
            </a:extLst>
          </p:cNvPr>
          <p:cNvSpPr>
            <a:spLocks noGrp="1"/>
          </p:cNvSpPr>
          <p:nvPr>
            <p:ph type="sldNum" sz="quarter" idx="12"/>
          </p:nvPr>
        </p:nvSpPr>
        <p:spPr/>
        <p:txBody>
          <a:bodyPr/>
          <a:lstStyle/>
          <a:p>
            <a:fld id="{A49DFD55-3C28-40EF-9E31-A92D2E4017FF}" type="slidenum">
              <a:rPr lang="en-US" smtClean="0"/>
              <a:t>41</a:t>
            </a:fld>
            <a:endParaRPr lang="en-US" dirty="0"/>
          </a:p>
        </p:txBody>
      </p:sp>
      <p:sp>
        <p:nvSpPr>
          <p:cNvPr id="6" name="TextBox 5">
            <a:extLst>
              <a:ext uri="{FF2B5EF4-FFF2-40B4-BE49-F238E27FC236}">
                <a16:creationId xmlns:a16="http://schemas.microsoft.com/office/drawing/2014/main" id="{2DB2B1EE-8632-43DF-FD1E-52FE3AE6CBBB}"/>
              </a:ext>
            </a:extLst>
          </p:cNvPr>
          <p:cNvSpPr txBox="1"/>
          <p:nvPr/>
        </p:nvSpPr>
        <p:spPr>
          <a:xfrm>
            <a:off x="2905488" y="1057013"/>
            <a:ext cx="6104288" cy="584775"/>
          </a:xfrm>
          <a:prstGeom prst="rect">
            <a:avLst/>
          </a:prstGeom>
          <a:noFill/>
        </p:spPr>
        <p:txBody>
          <a:bodyPr wrap="square">
            <a:spAutoFit/>
          </a:bodyPr>
          <a:lstStyle/>
          <a:p>
            <a:pPr algn="ctr"/>
            <a:r>
              <a:rPr lang="en-US" sz="3200" dirty="0">
                <a:solidFill>
                  <a:schemeClr val="tx2">
                    <a:lumMod val="50000"/>
                  </a:schemeClr>
                </a:solidFill>
              </a:rPr>
              <a:t>Retrospectives</a:t>
            </a:r>
            <a:endParaRPr lang="en-IN" sz="3200" dirty="0">
              <a:solidFill>
                <a:schemeClr val="tx2">
                  <a:lumMod val="50000"/>
                </a:schemeClr>
              </a:solidFill>
            </a:endParaRPr>
          </a:p>
        </p:txBody>
      </p:sp>
      <p:sp>
        <p:nvSpPr>
          <p:cNvPr id="7" name="Text Placeholder 5">
            <a:extLst>
              <a:ext uri="{FF2B5EF4-FFF2-40B4-BE49-F238E27FC236}">
                <a16:creationId xmlns:a16="http://schemas.microsoft.com/office/drawing/2014/main" id="{1BD55ED7-7060-C65D-28B9-15578C4403EE}"/>
              </a:ext>
            </a:extLst>
          </p:cNvPr>
          <p:cNvSpPr txBox="1">
            <a:spLocks/>
          </p:cNvSpPr>
          <p:nvPr/>
        </p:nvSpPr>
        <p:spPr>
          <a:xfrm>
            <a:off x="1243104" y="2776936"/>
            <a:ext cx="2882475"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400" dirty="0">
                <a:solidFill>
                  <a:srgbClr val="0070C0"/>
                </a:solidFill>
              </a:rPr>
              <a:t>What went well??</a:t>
            </a:r>
          </a:p>
        </p:txBody>
      </p:sp>
      <p:sp>
        <p:nvSpPr>
          <p:cNvPr id="8" name="Content Placeholder 6">
            <a:extLst>
              <a:ext uri="{FF2B5EF4-FFF2-40B4-BE49-F238E27FC236}">
                <a16:creationId xmlns:a16="http://schemas.microsoft.com/office/drawing/2014/main" id="{3F8ADC6B-09FE-53EB-E94C-350322C46890}"/>
              </a:ext>
            </a:extLst>
          </p:cNvPr>
          <p:cNvSpPr txBox="1">
            <a:spLocks/>
          </p:cNvSpPr>
          <p:nvPr/>
        </p:nvSpPr>
        <p:spPr>
          <a:xfrm>
            <a:off x="1243104" y="3834606"/>
            <a:ext cx="2882475" cy="19978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285750" indent="-285750"/>
            <a:r>
              <a:rPr lang="en-US" sz="1750" dirty="0"/>
              <a:t>Team completed the task before due date.</a:t>
            </a:r>
          </a:p>
          <a:p>
            <a:pPr marL="285750" indent="-285750"/>
            <a:r>
              <a:rPr lang="en-US" sz="1750" dirty="0"/>
              <a:t>Team mates participates actively in team meeting calls</a:t>
            </a:r>
          </a:p>
        </p:txBody>
      </p:sp>
      <p:sp>
        <p:nvSpPr>
          <p:cNvPr id="9" name="Text Placeholder 7">
            <a:extLst>
              <a:ext uri="{FF2B5EF4-FFF2-40B4-BE49-F238E27FC236}">
                <a16:creationId xmlns:a16="http://schemas.microsoft.com/office/drawing/2014/main" id="{5B0847EF-F7A7-4111-4A1D-B79730186DA2}"/>
              </a:ext>
            </a:extLst>
          </p:cNvPr>
          <p:cNvSpPr txBox="1">
            <a:spLocks/>
          </p:cNvSpPr>
          <p:nvPr/>
        </p:nvSpPr>
        <p:spPr>
          <a:xfrm>
            <a:off x="4647665" y="2776936"/>
            <a:ext cx="2896671"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IN" sz="2400" dirty="0">
                <a:solidFill>
                  <a:srgbClr val="0070C0"/>
                </a:solidFill>
              </a:rPr>
              <a:t>What didn't went well??</a:t>
            </a:r>
          </a:p>
        </p:txBody>
      </p:sp>
      <p:sp>
        <p:nvSpPr>
          <p:cNvPr id="10" name="Content Placeholder 8">
            <a:extLst>
              <a:ext uri="{FF2B5EF4-FFF2-40B4-BE49-F238E27FC236}">
                <a16:creationId xmlns:a16="http://schemas.microsoft.com/office/drawing/2014/main" id="{C1303AD1-C5B3-A44F-8B52-8877484D50E9}"/>
              </a:ext>
            </a:extLst>
          </p:cNvPr>
          <p:cNvSpPr txBox="1">
            <a:spLocks/>
          </p:cNvSpPr>
          <p:nvPr/>
        </p:nvSpPr>
        <p:spPr>
          <a:xfrm>
            <a:off x="4647665" y="3834606"/>
            <a:ext cx="2896671" cy="19978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285750" indent="-285750"/>
            <a:r>
              <a:rPr lang="en-US" sz="1750" dirty="0"/>
              <a:t>Avoid  delaying work </a:t>
            </a:r>
          </a:p>
          <a:p>
            <a:pPr marL="285750" indent="-285750"/>
            <a:r>
              <a:rPr lang="en-US" sz="1750" dirty="0"/>
              <a:t>Facing difficulty in implementation part</a:t>
            </a:r>
          </a:p>
        </p:txBody>
      </p:sp>
      <p:sp>
        <p:nvSpPr>
          <p:cNvPr id="11" name="Text Placeholder 10">
            <a:extLst>
              <a:ext uri="{FF2B5EF4-FFF2-40B4-BE49-F238E27FC236}">
                <a16:creationId xmlns:a16="http://schemas.microsoft.com/office/drawing/2014/main" id="{93BD9AA2-22E3-10FE-DE97-618DE68F2396}"/>
              </a:ext>
            </a:extLst>
          </p:cNvPr>
          <p:cNvSpPr txBox="1">
            <a:spLocks/>
          </p:cNvSpPr>
          <p:nvPr/>
        </p:nvSpPr>
        <p:spPr>
          <a:xfrm>
            <a:off x="8066421" y="2776936"/>
            <a:ext cx="2882475"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IN" sz="2400">
                <a:solidFill>
                  <a:srgbClr val="0070C0"/>
                </a:solidFill>
              </a:rPr>
              <a:t>What next??</a:t>
            </a:r>
            <a:endParaRPr lang="en-IN" sz="2400" dirty="0">
              <a:solidFill>
                <a:srgbClr val="0070C0"/>
              </a:solidFill>
            </a:endParaRPr>
          </a:p>
        </p:txBody>
      </p:sp>
      <p:sp>
        <p:nvSpPr>
          <p:cNvPr id="12" name="Content Placeholder 15">
            <a:extLst>
              <a:ext uri="{FF2B5EF4-FFF2-40B4-BE49-F238E27FC236}">
                <a16:creationId xmlns:a16="http://schemas.microsoft.com/office/drawing/2014/main" id="{7E4D4756-E046-C150-621E-28F3F0AFDBAD}"/>
              </a:ext>
            </a:extLst>
          </p:cNvPr>
          <p:cNvSpPr txBox="1">
            <a:spLocks/>
          </p:cNvSpPr>
          <p:nvPr/>
        </p:nvSpPr>
        <p:spPr>
          <a:xfrm>
            <a:off x="8321879" y="3846181"/>
            <a:ext cx="2627017" cy="28863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285750" indent="-285750"/>
            <a:r>
              <a:rPr lang="en-US" sz="1750" dirty="0"/>
              <a:t>Team members need to interact more in group meeting</a:t>
            </a:r>
          </a:p>
          <a:p>
            <a:pPr marL="285750" indent="-285750"/>
            <a:r>
              <a:rPr lang="en-US" sz="1750" dirty="0"/>
              <a:t>Set small targets to complete task more efficiently</a:t>
            </a:r>
          </a:p>
          <a:p>
            <a:pPr marL="285750" indent="-285750"/>
            <a:endParaRPr lang="en-IN" sz="1750" dirty="0"/>
          </a:p>
        </p:txBody>
      </p:sp>
    </p:spTree>
    <p:extLst>
      <p:ext uri="{BB962C8B-B14F-4D97-AF65-F5344CB8AC3E}">
        <p14:creationId xmlns:p14="http://schemas.microsoft.com/office/powerpoint/2010/main" val="3040476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C52AC8B-B0EC-F692-1C23-4FF0A50C1E86}"/>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r>
              <a:rPr lang="en-US" sz="4800" dirty="0"/>
              <a:t>Sprint 6</a:t>
            </a:r>
          </a:p>
        </p:txBody>
      </p:sp>
      <p:sp useBgFill="1">
        <p:nvSpPr>
          <p:cNvPr id="21" name="Rectangle 14">
            <a:extLst>
              <a:ext uri="{FF2B5EF4-FFF2-40B4-BE49-F238E27FC236}">
                <a16:creationId xmlns:a16="http://schemas.microsoft.com/office/drawing/2014/main" id="{A6621E27-B4D3-4EEA-8F4D-BB759FD24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5641" y="-1"/>
            <a:ext cx="5706359" cy="643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6">
            <a:extLst>
              <a:ext uri="{FF2B5EF4-FFF2-40B4-BE49-F238E27FC236}">
                <a16:creationId xmlns:a16="http://schemas.microsoft.com/office/drawing/2014/main" id="{9DCD9119-A5D2-4D09-BCB2-70ABD368D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7" descr="Run">
            <a:extLst>
              <a:ext uri="{FF2B5EF4-FFF2-40B4-BE49-F238E27FC236}">
                <a16:creationId xmlns:a16="http://schemas.microsoft.com/office/drawing/2014/main" id="{039E1FB8-47C2-AC24-F1AD-C1884D74DA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468" y="689101"/>
            <a:ext cx="5475672" cy="5475672"/>
          </a:xfrm>
          <a:prstGeom prst="rect">
            <a:avLst/>
          </a:prstGeom>
        </p:spPr>
      </p:pic>
      <p:sp>
        <p:nvSpPr>
          <p:cNvPr id="3" name="Footer Placeholder 2">
            <a:extLst>
              <a:ext uri="{FF2B5EF4-FFF2-40B4-BE49-F238E27FC236}">
                <a16:creationId xmlns:a16="http://schemas.microsoft.com/office/drawing/2014/main" id="{3FB60290-0965-9A78-F04B-4BA1CE77FADE}"/>
              </a:ext>
            </a:extLst>
          </p:cNvPr>
          <p:cNvSpPr>
            <a:spLocks noGrp="1"/>
          </p:cNvSpPr>
          <p:nvPr>
            <p:ph type="ftr" sz="quarter" idx="11"/>
          </p:nvPr>
        </p:nvSpPr>
        <p:spPr>
          <a:xfrm>
            <a:off x="832540" y="6351325"/>
            <a:ext cx="6400800" cy="365760"/>
          </a:xfrm>
        </p:spPr>
        <p:txBody>
          <a:bodyPr vert="horz" lIns="91440" tIns="45720" rIns="91440" bIns="45720" rtlCol="0" anchor="ctr">
            <a:normAutofit/>
          </a:bodyPr>
          <a:lstStyle/>
          <a:p>
            <a:pPr>
              <a:spcAft>
                <a:spcPts val="600"/>
              </a:spcAft>
            </a:pPr>
            <a:r>
              <a:rPr lang="en-US"/>
              <a:t>CURA</a:t>
            </a:r>
          </a:p>
        </p:txBody>
      </p:sp>
      <p:sp>
        <p:nvSpPr>
          <p:cNvPr id="4" name="Slide Number Placeholder 3">
            <a:extLst>
              <a:ext uri="{FF2B5EF4-FFF2-40B4-BE49-F238E27FC236}">
                <a16:creationId xmlns:a16="http://schemas.microsoft.com/office/drawing/2014/main" id="{D4264BF0-2BB8-9AA6-5C71-AD937AF43EA8}"/>
              </a:ext>
            </a:extLst>
          </p:cNvPr>
          <p:cNvSpPr>
            <a:spLocks noGrp="1"/>
          </p:cNvSpPr>
          <p:nvPr>
            <p:ph type="sldNum" sz="quarter" idx="12"/>
          </p:nvPr>
        </p:nvSpPr>
        <p:spPr>
          <a:xfrm>
            <a:off x="10991654" y="6351325"/>
            <a:ext cx="798641" cy="365760"/>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42</a:t>
            </a:fld>
            <a:endParaRPr lang="en-US"/>
          </a:p>
        </p:txBody>
      </p:sp>
    </p:spTree>
    <p:extLst>
      <p:ext uri="{BB962C8B-B14F-4D97-AF65-F5344CB8AC3E}">
        <p14:creationId xmlns:p14="http://schemas.microsoft.com/office/powerpoint/2010/main" val="3329197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5" name="Title 4">
            <a:extLst>
              <a:ext uri="{FF2B5EF4-FFF2-40B4-BE49-F238E27FC236}">
                <a16:creationId xmlns:a16="http://schemas.microsoft.com/office/drawing/2014/main" id="{138FD8EF-7676-9E00-162C-2AA0DC5E92B8}"/>
              </a:ext>
            </a:extLst>
          </p:cNvPr>
          <p:cNvSpPr>
            <a:spLocks noGrp="1"/>
          </p:cNvSpPr>
          <p:nvPr>
            <p:ph type="title"/>
          </p:nvPr>
        </p:nvSpPr>
        <p:spPr>
          <a:xfrm>
            <a:off x="685800" y="677194"/>
            <a:ext cx="10820400" cy="909896"/>
          </a:xfrm>
        </p:spPr>
        <p:txBody>
          <a:bodyPr vert="horz" lIns="91440" tIns="45720" rIns="91440" bIns="45720" rtlCol="0" anchor="b">
            <a:normAutofit/>
          </a:bodyPr>
          <a:lstStyle/>
          <a:p>
            <a:pPr algn="l"/>
            <a:r>
              <a:rPr lang="en-US" sz="4400" dirty="0"/>
              <a:t>Stories planned for Sprint 6</a:t>
            </a:r>
          </a:p>
        </p:txBody>
      </p:sp>
      <p:sp>
        <p:nvSpPr>
          <p:cNvPr id="15" name="Rectangle 14">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24798A0-D322-B603-956C-1145EE0E4EC5}"/>
              </a:ext>
            </a:extLst>
          </p:cNvPr>
          <p:cNvSpPr>
            <a:spLocks noGrp="1"/>
          </p:cNvSpPr>
          <p:nvPr>
            <p:ph type="ftr" sz="quarter" idx="11"/>
          </p:nvPr>
        </p:nvSpPr>
        <p:spPr>
          <a:xfrm>
            <a:off x="682806" y="6355845"/>
            <a:ext cx="6400800" cy="365125"/>
          </a:xfrm>
        </p:spPr>
        <p:txBody>
          <a:bodyPr vert="horz" lIns="91440" tIns="45720" rIns="91440" bIns="45720" rtlCol="0" anchor="ctr">
            <a:normAutofit/>
          </a:bodyPr>
          <a:lstStyle/>
          <a:p>
            <a:pPr>
              <a:spcAft>
                <a:spcPts val="600"/>
              </a:spcAft>
            </a:pPr>
            <a:r>
              <a:rPr lang="en-US" dirty="0"/>
              <a:t>CURA</a:t>
            </a:r>
          </a:p>
        </p:txBody>
      </p:sp>
      <p:sp>
        <p:nvSpPr>
          <p:cNvPr id="4" name="Slide Number Placeholder 3">
            <a:extLst>
              <a:ext uri="{FF2B5EF4-FFF2-40B4-BE49-F238E27FC236}">
                <a16:creationId xmlns:a16="http://schemas.microsoft.com/office/drawing/2014/main" id="{5F561A67-1324-33E9-1899-58770173D041}"/>
              </a:ext>
            </a:extLst>
          </p:cNvPr>
          <p:cNvSpPr>
            <a:spLocks noGrp="1"/>
          </p:cNvSpPr>
          <p:nvPr>
            <p:ph type="sldNum" sz="quarter" idx="12"/>
          </p:nvPr>
        </p:nvSpPr>
        <p:spPr>
          <a:xfrm>
            <a:off x="10819794" y="6360378"/>
            <a:ext cx="682223" cy="365125"/>
          </a:xfrm>
        </p:spPr>
        <p:txBody>
          <a:bodyPr vert="horz" lIns="91440" tIns="45720" rIns="91440" bIns="45720" rtlCol="0" anchor="ctr">
            <a:normAutofit/>
          </a:bodyPr>
          <a:lstStyle/>
          <a:p>
            <a:pPr>
              <a:spcAft>
                <a:spcPts val="600"/>
              </a:spcAft>
            </a:pPr>
            <a:r>
              <a:rPr lang="en-US" dirty="0"/>
              <a:t>. </a:t>
            </a:r>
          </a:p>
        </p:txBody>
      </p:sp>
      <p:graphicFrame>
        <p:nvGraphicFramePr>
          <p:cNvPr id="6" name="Table 2">
            <a:extLst>
              <a:ext uri="{FF2B5EF4-FFF2-40B4-BE49-F238E27FC236}">
                <a16:creationId xmlns:a16="http://schemas.microsoft.com/office/drawing/2014/main" id="{979449DC-554C-A9DB-AA2D-8B382975EA70}"/>
              </a:ext>
            </a:extLst>
          </p:cNvPr>
          <p:cNvGraphicFramePr>
            <a:graphicFrameLocks noGrp="1"/>
          </p:cNvGraphicFramePr>
          <p:nvPr>
            <p:extLst>
              <p:ext uri="{D42A27DB-BD31-4B8C-83A1-F6EECF244321}">
                <p14:modId xmlns:p14="http://schemas.microsoft.com/office/powerpoint/2010/main" val="2591886736"/>
              </p:ext>
            </p:extLst>
          </p:nvPr>
        </p:nvGraphicFramePr>
        <p:xfrm>
          <a:off x="439558" y="2135674"/>
          <a:ext cx="11498443" cy="3937654"/>
        </p:xfrm>
        <a:graphic>
          <a:graphicData uri="http://schemas.openxmlformats.org/drawingml/2006/table">
            <a:tbl>
              <a:tblPr firstRow="1" bandRow="1">
                <a:tableStyleId>{93296810-A885-4BE3-A3E7-6D5BEEA58F35}</a:tableStyleId>
              </a:tblPr>
              <a:tblGrid>
                <a:gridCol w="947125">
                  <a:extLst>
                    <a:ext uri="{9D8B030D-6E8A-4147-A177-3AD203B41FA5}">
                      <a16:colId xmlns:a16="http://schemas.microsoft.com/office/drawing/2014/main" val="2431643798"/>
                    </a:ext>
                  </a:extLst>
                </a:gridCol>
                <a:gridCol w="1254747">
                  <a:extLst>
                    <a:ext uri="{9D8B030D-6E8A-4147-A177-3AD203B41FA5}">
                      <a16:colId xmlns:a16="http://schemas.microsoft.com/office/drawing/2014/main" val="611363021"/>
                    </a:ext>
                  </a:extLst>
                </a:gridCol>
                <a:gridCol w="6650251">
                  <a:extLst>
                    <a:ext uri="{9D8B030D-6E8A-4147-A177-3AD203B41FA5}">
                      <a16:colId xmlns:a16="http://schemas.microsoft.com/office/drawing/2014/main" val="3141220176"/>
                    </a:ext>
                  </a:extLst>
                </a:gridCol>
                <a:gridCol w="1323160">
                  <a:extLst>
                    <a:ext uri="{9D8B030D-6E8A-4147-A177-3AD203B41FA5}">
                      <a16:colId xmlns:a16="http://schemas.microsoft.com/office/drawing/2014/main" val="2859450301"/>
                    </a:ext>
                  </a:extLst>
                </a:gridCol>
                <a:gridCol w="1323160">
                  <a:extLst>
                    <a:ext uri="{9D8B030D-6E8A-4147-A177-3AD203B41FA5}">
                      <a16:colId xmlns:a16="http://schemas.microsoft.com/office/drawing/2014/main" val="589615892"/>
                    </a:ext>
                  </a:extLst>
                </a:gridCol>
              </a:tblGrid>
              <a:tr h="713645">
                <a:tc>
                  <a:txBody>
                    <a:bodyPr/>
                    <a:lstStyle/>
                    <a:p>
                      <a:pPr algn="ctr"/>
                      <a:r>
                        <a:rPr lang="en-US" sz="1900" b="1">
                          <a:latin typeface="Times New Roman" panose="02020603050405020304" pitchFamily="18" charset="0"/>
                          <a:cs typeface="Times New Roman" panose="02020603050405020304" pitchFamily="18" charset="0"/>
                        </a:rPr>
                        <a:t>Issue Type</a:t>
                      </a:r>
                    </a:p>
                  </a:txBody>
                  <a:tcPr marL="146261" marR="146261" marT="73130" marB="73130"/>
                </a:tc>
                <a:tc>
                  <a:txBody>
                    <a:bodyPr/>
                    <a:lstStyle/>
                    <a:p>
                      <a:pPr algn="ctr"/>
                      <a:r>
                        <a:rPr lang="en-US" sz="1900" b="1">
                          <a:latin typeface="Times New Roman" panose="02020603050405020304" pitchFamily="18" charset="0"/>
                          <a:cs typeface="Times New Roman" panose="02020603050405020304" pitchFamily="18" charset="0"/>
                        </a:rPr>
                        <a:t>Key</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Name</a:t>
                      </a:r>
                    </a:p>
                  </a:txBody>
                  <a:tcPr marL="146261" marR="146261" marT="73130" marB="73130"/>
                </a:tc>
                <a:tc>
                  <a:txBody>
                    <a:bodyPr/>
                    <a:lstStyle/>
                    <a:p>
                      <a:pPr algn="ctr"/>
                      <a:r>
                        <a:rPr lang="en-US" sz="1900" b="1" dirty="0">
                          <a:latin typeface="Times New Roman" panose="02020603050405020304" pitchFamily="18" charset="0"/>
                          <a:cs typeface="Times New Roman" panose="02020603050405020304" pitchFamily="18" charset="0"/>
                        </a:rPr>
                        <a:t>Status</a:t>
                      </a:r>
                    </a:p>
                  </a:txBody>
                  <a:tcPr marL="146261" marR="146261" marT="73130" marB="73130"/>
                </a:tc>
                <a:tc>
                  <a:txBody>
                    <a:bodyPr/>
                    <a:lstStyle/>
                    <a:p>
                      <a:pPr algn="l"/>
                      <a:r>
                        <a:rPr lang="en-US" sz="1900" b="1" dirty="0">
                          <a:latin typeface="Times New Roman" panose="02020603050405020304" pitchFamily="18" charset="0"/>
                          <a:cs typeface="Times New Roman" panose="02020603050405020304" pitchFamily="18" charset="0"/>
                        </a:rPr>
                        <a:t>Story Points</a:t>
                      </a:r>
                    </a:p>
                    <a:p>
                      <a:pPr algn="l"/>
                      <a:r>
                        <a:rPr lang="en-US" sz="1900" b="1" dirty="0">
                          <a:latin typeface="Times New Roman" panose="02020603050405020304" pitchFamily="18" charset="0"/>
                          <a:cs typeface="Times New Roman" panose="02020603050405020304" pitchFamily="18" charset="0"/>
                        </a:rPr>
                        <a:t>Estimate</a:t>
                      </a:r>
                    </a:p>
                    <a:p>
                      <a:pPr algn="ctr"/>
                      <a:endParaRPr lang="en-US" sz="1900" b="1" dirty="0">
                        <a:latin typeface="Times New Roman" panose="02020603050405020304" pitchFamily="18" charset="0"/>
                        <a:cs typeface="Times New Roman" panose="02020603050405020304" pitchFamily="18" charset="0"/>
                      </a:endParaRPr>
                    </a:p>
                  </a:txBody>
                  <a:tcPr marL="146261" marR="146261" marT="73130" marB="73130"/>
                </a:tc>
                <a:extLst>
                  <a:ext uri="{0D108BD9-81ED-4DB2-BD59-A6C34878D82A}">
                    <a16:rowId xmlns:a16="http://schemas.microsoft.com/office/drawing/2014/main" val="745558882"/>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CURA - 42</a:t>
                      </a:r>
                    </a:p>
                  </a:txBody>
                  <a:tcPr marL="10157" marR="10157" marT="10157" marB="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As a pathologist I should be able to see the medication given to the patient previously  so , when new medicines are prescribed to the patient the old prescription is updated.</a:t>
                      </a: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To Do</a:t>
                      </a:r>
                    </a:p>
                  </a:txBody>
                  <a:tcPr marL="146261" marR="146261" marT="73130" marB="731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latin typeface="Times New Roman" panose="02020603050405020304" pitchFamily="18" charset="0"/>
                          <a:cs typeface="Times New Roman" panose="02020603050405020304" pitchFamily="18" charset="0"/>
                        </a:rPr>
                        <a:t>3</a:t>
                      </a:r>
                    </a:p>
                    <a:p>
                      <a:pPr algn="ctr"/>
                      <a:endParaRPr lang="en-US" sz="1900" dirty="0">
                        <a:latin typeface="Times New Roman" panose="02020603050405020304" pitchFamily="18" charset="0"/>
                        <a:cs typeface="Times New Roman" panose="02020603050405020304" pitchFamily="18" charset="0"/>
                      </a:endParaRPr>
                    </a:p>
                  </a:txBody>
                  <a:tcPr marL="146261" marR="146261" marT="73130" marB="73130"/>
                </a:tc>
                <a:extLst>
                  <a:ext uri="{0D108BD9-81ED-4DB2-BD59-A6C34878D82A}">
                    <a16:rowId xmlns:a16="http://schemas.microsoft.com/office/drawing/2014/main" val="1511547716"/>
                  </a:ext>
                </a:extLst>
              </a:tr>
              <a:tr h="1028937">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CURA - 43</a:t>
                      </a:r>
                    </a:p>
                  </a:txBody>
                  <a:tcPr marL="10157" marR="10157" marT="10157" marB="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As a patient,  I want to able to download the prescriptions for future purpose.</a:t>
                      </a:r>
                      <a:br>
                        <a:rPr lang="en-US" sz="1900" b="0" i="0" u="none" strike="noStrike" dirty="0">
                          <a:solidFill>
                            <a:srgbClr val="000000"/>
                          </a:solidFill>
                          <a:effectLst/>
                          <a:latin typeface="Times New Roman" panose="02020603050405020304" pitchFamily="18" charset="0"/>
                          <a:cs typeface="Times New Roman" panose="02020603050405020304" pitchFamily="18" charset="0"/>
                        </a:rPr>
                      </a:br>
                      <a:endParaRPr lang="en-US" sz="19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To Do</a:t>
                      </a:r>
                    </a:p>
                  </a:txBody>
                  <a:tcPr marL="146261" marR="146261" marT="73130" marB="731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latin typeface="Times New Roman" panose="02020603050405020304" pitchFamily="18" charset="0"/>
                          <a:cs typeface="Times New Roman" panose="02020603050405020304" pitchFamily="18" charset="0"/>
                        </a:rPr>
                        <a:t>3</a:t>
                      </a:r>
                    </a:p>
                    <a:p>
                      <a:pPr algn="ctr"/>
                      <a:endParaRPr lang="en-US" sz="1900" dirty="0">
                        <a:latin typeface="Times New Roman" panose="02020603050405020304" pitchFamily="18" charset="0"/>
                        <a:cs typeface="Times New Roman" panose="02020603050405020304" pitchFamily="18" charset="0"/>
                      </a:endParaRPr>
                    </a:p>
                  </a:txBody>
                  <a:tcPr marL="146261" marR="146261" marT="73130" marB="73130"/>
                </a:tc>
                <a:extLst>
                  <a:ext uri="{0D108BD9-81ED-4DB2-BD59-A6C34878D82A}">
                    <a16:rowId xmlns:a16="http://schemas.microsoft.com/office/drawing/2014/main" val="1640533794"/>
                  </a:ext>
                </a:extLst>
              </a:tr>
              <a:tr h="710845">
                <a:tc>
                  <a:txBody>
                    <a:bodyPr/>
                    <a:lstStyle/>
                    <a:p>
                      <a:pPr algn="ctr"/>
                      <a:r>
                        <a:rPr lang="en-US" sz="1900">
                          <a:latin typeface="Times New Roman" panose="02020603050405020304" pitchFamily="18" charset="0"/>
                          <a:cs typeface="Times New Roman" panose="02020603050405020304" pitchFamily="18" charset="0"/>
                        </a:rPr>
                        <a:t>Story</a:t>
                      </a:r>
                    </a:p>
                  </a:txBody>
                  <a:tcPr marL="146261" marR="146261" marT="73130" marB="7313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CURA - 44</a:t>
                      </a:r>
                    </a:p>
                  </a:txBody>
                  <a:tcPr marL="10157" marR="10157" marT="10157" marB="0"/>
                </a:tc>
                <a:tc>
                  <a:txBody>
                    <a:bodyPr/>
                    <a:lstStyle/>
                    <a:p>
                      <a:pPr algn="ctr" fontAlgn="t"/>
                      <a:r>
                        <a:rPr lang="en-US" sz="1900" b="0" i="0" u="none" strike="noStrike" dirty="0">
                          <a:solidFill>
                            <a:srgbClr val="000000"/>
                          </a:solidFill>
                          <a:effectLst/>
                          <a:latin typeface="Times New Roman" panose="02020603050405020304" pitchFamily="18" charset="0"/>
                          <a:cs typeface="Times New Roman" panose="02020603050405020304" pitchFamily="18" charset="0"/>
                        </a:rPr>
                        <a:t>As an admin, I want to check the login and log out time of all Doctors/Staff/Inventors etc.</a:t>
                      </a:r>
                    </a:p>
                  </a:txBody>
                  <a:tcPr marL="10157" marR="10157" marT="10157" marB="0"/>
                </a:tc>
                <a:tc>
                  <a:txBody>
                    <a:bodyPr/>
                    <a:lstStyle/>
                    <a:p>
                      <a:pPr algn="ctr"/>
                      <a:r>
                        <a:rPr lang="en-US" sz="1900" dirty="0">
                          <a:latin typeface="Times New Roman" panose="02020603050405020304" pitchFamily="18" charset="0"/>
                          <a:cs typeface="Times New Roman" panose="02020603050405020304" pitchFamily="18" charset="0"/>
                        </a:rPr>
                        <a:t>To Do</a:t>
                      </a:r>
                    </a:p>
                  </a:txBody>
                  <a:tcPr marL="146261" marR="146261" marT="73130" marB="731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latin typeface="Times New Roman" panose="02020603050405020304" pitchFamily="18" charset="0"/>
                          <a:cs typeface="Times New Roman" panose="02020603050405020304" pitchFamily="18" charset="0"/>
                        </a:rPr>
                        <a:t>3</a:t>
                      </a:r>
                    </a:p>
                    <a:p>
                      <a:pPr algn="ctr"/>
                      <a:endParaRPr lang="en-US" sz="1900" dirty="0">
                        <a:latin typeface="Times New Roman" panose="02020603050405020304" pitchFamily="18" charset="0"/>
                        <a:cs typeface="Times New Roman" panose="02020603050405020304" pitchFamily="18" charset="0"/>
                      </a:endParaRPr>
                    </a:p>
                  </a:txBody>
                  <a:tcPr marL="146261" marR="146261" marT="73130" marB="73130"/>
                </a:tc>
                <a:extLst>
                  <a:ext uri="{0D108BD9-81ED-4DB2-BD59-A6C34878D82A}">
                    <a16:rowId xmlns:a16="http://schemas.microsoft.com/office/drawing/2014/main" val="1934701776"/>
                  </a:ext>
                </a:extLst>
              </a:tr>
            </a:tbl>
          </a:graphicData>
        </a:graphic>
      </p:graphicFrame>
    </p:spTree>
    <p:extLst>
      <p:ext uri="{BB962C8B-B14F-4D97-AF65-F5344CB8AC3E}">
        <p14:creationId xmlns:p14="http://schemas.microsoft.com/office/powerpoint/2010/main" val="2628874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CC2B6E6-CFDB-83A5-C6C3-57A6B03D3214}"/>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F323FE71-EE82-DABD-F063-54D874697768}"/>
              </a:ext>
            </a:extLst>
          </p:cNvPr>
          <p:cNvSpPr>
            <a:spLocks noGrp="1"/>
          </p:cNvSpPr>
          <p:nvPr>
            <p:ph type="sldNum" sz="quarter" idx="12"/>
          </p:nvPr>
        </p:nvSpPr>
        <p:spPr/>
        <p:txBody>
          <a:bodyPr/>
          <a:lstStyle/>
          <a:p>
            <a:fld id="{A49DFD55-3C28-40EF-9E31-A92D2E4017FF}" type="slidenum">
              <a:rPr lang="en-US" smtClean="0"/>
              <a:t>44</a:t>
            </a:fld>
            <a:endParaRPr lang="en-US" dirty="0"/>
          </a:p>
        </p:txBody>
      </p:sp>
      <p:pic>
        <p:nvPicPr>
          <p:cNvPr id="5" name="Picture 4" descr="Graphical user interface, application, Teams&#10;&#10;Description automatically generated">
            <a:extLst>
              <a:ext uri="{FF2B5EF4-FFF2-40B4-BE49-F238E27FC236}">
                <a16:creationId xmlns:a16="http://schemas.microsoft.com/office/drawing/2014/main" id="{EFAA998C-41F1-E3D5-676C-14D5C3470AC2}"/>
              </a:ext>
            </a:extLst>
          </p:cNvPr>
          <p:cNvPicPr>
            <a:picLocks noChangeAspect="1"/>
          </p:cNvPicPr>
          <p:nvPr/>
        </p:nvPicPr>
        <p:blipFill>
          <a:blip r:embed="rId2"/>
          <a:stretch>
            <a:fillRect/>
          </a:stretch>
        </p:blipFill>
        <p:spPr>
          <a:xfrm>
            <a:off x="4014999" y="714112"/>
            <a:ext cx="5390093" cy="261419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755AD4C1-C1B5-320D-8825-C8AFB34D20C5}"/>
              </a:ext>
            </a:extLst>
          </p:cNvPr>
          <p:cNvPicPr>
            <a:picLocks noChangeAspect="1"/>
          </p:cNvPicPr>
          <p:nvPr/>
        </p:nvPicPr>
        <p:blipFill>
          <a:blip r:embed="rId3"/>
          <a:stretch>
            <a:fillRect/>
          </a:stretch>
        </p:blipFill>
        <p:spPr>
          <a:xfrm>
            <a:off x="4014999" y="3789460"/>
            <a:ext cx="5390093" cy="2748947"/>
          </a:xfrm>
          <a:prstGeom prst="rect">
            <a:avLst/>
          </a:prstGeom>
        </p:spPr>
      </p:pic>
    </p:spTree>
    <p:extLst>
      <p:ext uri="{BB962C8B-B14F-4D97-AF65-F5344CB8AC3E}">
        <p14:creationId xmlns:p14="http://schemas.microsoft.com/office/powerpoint/2010/main" val="3965134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5737F72-8D6B-701D-95E0-9FE12AAB81DF}"/>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BE9F3FA3-ED8B-ED7C-4A55-29835A3602F4}"/>
              </a:ext>
            </a:extLst>
          </p:cNvPr>
          <p:cNvSpPr>
            <a:spLocks noGrp="1"/>
          </p:cNvSpPr>
          <p:nvPr>
            <p:ph type="sldNum" sz="quarter" idx="12"/>
          </p:nvPr>
        </p:nvSpPr>
        <p:spPr/>
        <p:txBody>
          <a:bodyPr/>
          <a:lstStyle/>
          <a:p>
            <a:fld id="{A49DFD55-3C28-40EF-9E31-A92D2E4017FF}" type="slidenum">
              <a:rPr lang="en-US" smtClean="0"/>
              <a:t>45</a:t>
            </a:fld>
            <a:endParaRPr lang="en-US" dirty="0"/>
          </a:p>
        </p:txBody>
      </p:sp>
      <p:pic>
        <p:nvPicPr>
          <p:cNvPr id="5" name="Picture 6" descr="DrChrono Review | PCMag">
            <a:extLst>
              <a:ext uri="{FF2B5EF4-FFF2-40B4-BE49-F238E27FC236}">
                <a16:creationId xmlns:a16="http://schemas.microsoft.com/office/drawing/2014/main" id="{29E8FF05-0FBC-D6FF-C031-D64CA910CB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1344171"/>
            <a:ext cx="3425609" cy="19247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uman API">
            <a:extLst>
              <a:ext uri="{FF2B5EF4-FFF2-40B4-BE49-F238E27FC236}">
                <a16:creationId xmlns:a16="http://schemas.microsoft.com/office/drawing/2014/main" id="{E34E1AB4-A5F4-E462-5E8E-86E82A17FE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85729" y="1916009"/>
            <a:ext cx="3433324" cy="7810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rChrono EHR / 11.0 API v4">
            <a:extLst>
              <a:ext uri="{FF2B5EF4-FFF2-40B4-BE49-F238E27FC236}">
                <a16:creationId xmlns:a16="http://schemas.microsoft.com/office/drawing/2014/main" id="{EF664DB1-1B04-5444-BC29-2C33E445B51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49725" y="1280289"/>
            <a:ext cx="3423916" cy="20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125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A40A2E-8508-63F9-92AA-454E73D854AD}"/>
              </a:ext>
            </a:extLst>
          </p:cNvPr>
          <p:cNvSpPr>
            <a:spLocks noGrp="1"/>
          </p:cNvSpPr>
          <p:nvPr>
            <p:ph type="ftr" sz="quarter" idx="11"/>
          </p:nvPr>
        </p:nvSpPr>
        <p:spPr/>
        <p:txBody>
          <a:bodyPr/>
          <a:lstStyle/>
          <a:p>
            <a:r>
              <a:rPr lang="en-US" dirty="0"/>
              <a:t>CURA</a:t>
            </a:r>
          </a:p>
        </p:txBody>
      </p:sp>
      <p:sp>
        <p:nvSpPr>
          <p:cNvPr id="3" name="Slide Number Placeholder 2">
            <a:extLst>
              <a:ext uri="{FF2B5EF4-FFF2-40B4-BE49-F238E27FC236}">
                <a16:creationId xmlns:a16="http://schemas.microsoft.com/office/drawing/2014/main" id="{62302A38-0C1F-6B11-E8A5-04ED20C1A377}"/>
              </a:ext>
            </a:extLst>
          </p:cNvPr>
          <p:cNvSpPr>
            <a:spLocks noGrp="1"/>
          </p:cNvSpPr>
          <p:nvPr>
            <p:ph type="sldNum" sz="quarter" idx="12"/>
          </p:nvPr>
        </p:nvSpPr>
        <p:spPr/>
        <p:txBody>
          <a:bodyPr/>
          <a:lstStyle/>
          <a:p>
            <a:fld id="{A49DFD55-3C28-40EF-9E31-A92D2E4017FF}" type="slidenum">
              <a:rPr lang="en-US" smtClean="0"/>
              <a:t>46</a:t>
            </a:fld>
            <a:endParaRPr lang="en-US" dirty="0"/>
          </a:p>
        </p:txBody>
      </p:sp>
      <p:sp>
        <p:nvSpPr>
          <p:cNvPr id="5" name="TextBox 4">
            <a:extLst>
              <a:ext uri="{FF2B5EF4-FFF2-40B4-BE49-F238E27FC236}">
                <a16:creationId xmlns:a16="http://schemas.microsoft.com/office/drawing/2014/main" id="{12CD69C7-5E66-4AB1-8E69-C94D4002FA0E}"/>
              </a:ext>
            </a:extLst>
          </p:cNvPr>
          <p:cNvSpPr txBox="1"/>
          <p:nvPr/>
        </p:nvSpPr>
        <p:spPr>
          <a:xfrm>
            <a:off x="3046709" y="2571406"/>
            <a:ext cx="6345264" cy="707886"/>
          </a:xfrm>
          <a:prstGeom prst="rect">
            <a:avLst/>
          </a:prstGeom>
          <a:noFill/>
        </p:spPr>
        <p:txBody>
          <a:bodyPr wrap="square">
            <a:spAutoFit/>
          </a:bodyPr>
          <a:lstStyle/>
          <a:p>
            <a:r>
              <a:rPr lang="en-US" sz="4000" dirty="0">
                <a:solidFill>
                  <a:srgbClr val="FFFFFF"/>
                </a:solidFill>
              </a:rPr>
              <a:t>GITHUB LINK</a:t>
            </a:r>
            <a:endParaRPr lang="en-US" sz="4000" dirty="0"/>
          </a:p>
        </p:txBody>
      </p:sp>
      <p:sp>
        <p:nvSpPr>
          <p:cNvPr id="7" name="TextBox 6">
            <a:extLst>
              <a:ext uri="{FF2B5EF4-FFF2-40B4-BE49-F238E27FC236}">
                <a16:creationId xmlns:a16="http://schemas.microsoft.com/office/drawing/2014/main" id="{67425E95-8846-8B39-777D-E9624B309178}"/>
              </a:ext>
            </a:extLst>
          </p:cNvPr>
          <p:cNvSpPr txBox="1"/>
          <p:nvPr/>
        </p:nvSpPr>
        <p:spPr>
          <a:xfrm>
            <a:off x="3049291" y="3549112"/>
            <a:ext cx="7644539" cy="369332"/>
          </a:xfrm>
          <a:prstGeom prst="rect">
            <a:avLst/>
          </a:prstGeom>
          <a:noFill/>
        </p:spPr>
        <p:txBody>
          <a:bodyPr wrap="square">
            <a:spAutoFit/>
          </a:bodyPr>
          <a:lstStyle/>
          <a:p>
            <a:pPr>
              <a:spcBef>
                <a:spcPts val="1000"/>
              </a:spcBef>
            </a:pPr>
            <a:r>
              <a:rPr lang="en-US" sz="1800" dirty="0">
                <a:solidFill>
                  <a:srgbClr val="FFFFFF"/>
                </a:solidFill>
                <a:latin typeface="+mn-lt"/>
                <a:ea typeface="+mn-ea"/>
                <a:cs typeface="+mn-cs"/>
                <a:hlinkClick r:id="rId2"/>
              </a:rPr>
              <a:t>https://github.com/SaiTejjj/HMS/wiki/CURA---HMS</a:t>
            </a:r>
            <a:endParaRPr lang="en-US" sz="1800" dirty="0">
              <a:solidFill>
                <a:srgbClr val="FFFFFF"/>
              </a:solidFill>
              <a:latin typeface="+mn-lt"/>
              <a:ea typeface="+mn-ea"/>
              <a:cs typeface="+mn-cs"/>
            </a:endParaRPr>
          </a:p>
        </p:txBody>
      </p:sp>
    </p:spTree>
    <p:extLst>
      <p:ext uri="{BB962C8B-B14F-4D97-AF65-F5344CB8AC3E}">
        <p14:creationId xmlns:p14="http://schemas.microsoft.com/office/powerpoint/2010/main" val="4045762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C8282-6D71-6330-72B5-755AB963C7DF}"/>
              </a:ext>
            </a:extLst>
          </p:cNvPr>
          <p:cNvSpPr>
            <a:spLocks noGrp="1"/>
          </p:cNvSpPr>
          <p:nvPr>
            <p:ph type="title"/>
          </p:nvPr>
        </p:nvSpPr>
        <p:spPr>
          <a:xfrm>
            <a:off x="804671" y="735980"/>
            <a:ext cx="5702113" cy="1851772"/>
          </a:xfrm>
        </p:spPr>
        <p:txBody>
          <a:bodyPr vert="horz" lIns="91440" tIns="45720" rIns="91440" bIns="45720" rtlCol="0" anchor="b">
            <a:normAutofit/>
          </a:bodyPr>
          <a:lstStyle/>
          <a:p>
            <a:pPr algn="l"/>
            <a:r>
              <a:rPr lang="en-US" sz="4600" dirty="0"/>
              <a:t>Live application demo</a:t>
            </a:r>
          </a:p>
        </p:txBody>
      </p:sp>
      <p:sp>
        <p:nvSpPr>
          <p:cNvPr id="4" name="Footer Placeholder 3">
            <a:extLst>
              <a:ext uri="{FF2B5EF4-FFF2-40B4-BE49-F238E27FC236}">
                <a16:creationId xmlns:a16="http://schemas.microsoft.com/office/drawing/2014/main" id="{B4CA1180-E129-1083-D563-37017A7E89C3}"/>
              </a:ext>
            </a:extLst>
          </p:cNvPr>
          <p:cNvSpPr>
            <a:spLocks noGrp="1"/>
          </p:cNvSpPr>
          <p:nvPr>
            <p:ph type="ftr" sz="quarter" idx="11"/>
          </p:nvPr>
        </p:nvSpPr>
        <p:spPr>
          <a:xfrm>
            <a:off x="6657785" y="6356350"/>
            <a:ext cx="4057841" cy="365125"/>
          </a:xfrm>
        </p:spPr>
        <p:txBody>
          <a:bodyPr vert="horz" lIns="91440" tIns="45720" rIns="91440" bIns="45720" rtlCol="0" anchor="ctr">
            <a:normAutofit/>
          </a:bodyPr>
          <a:lstStyle/>
          <a:p>
            <a:pPr algn="r">
              <a:spcAft>
                <a:spcPts val="600"/>
              </a:spcAft>
            </a:pPr>
            <a:r>
              <a:rPr lang="en-US" sz="1200" kern="1200">
                <a:solidFill>
                  <a:schemeClr val="bg1">
                    <a:alpha val="80000"/>
                  </a:schemeClr>
                </a:solidFill>
                <a:latin typeface="+mn-lt"/>
                <a:ea typeface="+mn-ea"/>
                <a:cs typeface="+mn-cs"/>
              </a:rPr>
              <a:t>CURA</a:t>
            </a:r>
          </a:p>
        </p:txBody>
      </p:sp>
      <p:sp>
        <p:nvSpPr>
          <p:cNvPr id="5" name="Slide Number Placeholder 4">
            <a:extLst>
              <a:ext uri="{FF2B5EF4-FFF2-40B4-BE49-F238E27FC236}">
                <a16:creationId xmlns:a16="http://schemas.microsoft.com/office/drawing/2014/main" id="{7B3C7009-92A4-826D-CFB3-ED40DF8B5C81}"/>
              </a:ext>
            </a:extLst>
          </p:cNvPr>
          <p:cNvSpPr>
            <a:spLocks noGrp="1"/>
          </p:cNvSpPr>
          <p:nvPr>
            <p:ph type="sldNum" sz="quarter" idx="12"/>
          </p:nvPr>
        </p:nvSpPr>
        <p:spPr>
          <a:xfrm>
            <a:off x="10925174" y="6356350"/>
            <a:ext cx="428625"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alpha val="80000"/>
                  </a:schemeClr>
                </a:solidFill>
              </a:rPr>
              <a:pPr>
                <a:spcAft>
                  <a:spcPts val="600"/>
                </a:spcAft>
              </a:pPr>
              <a:t>47</a:t>
            </a:fld>
            <a:endParaRPr lang="en-US" sz="1200">
              <a:solidFill>
                <a:schemeClr val="bg1">
                  <a:alpha val="80000"/>
                </a:schemeClr>
              </a:solidFill>
            </a:endParaRPr>
          </a:p>
        </p:txBody>
      </p:sp>
      <p:pic>
        <p:nvPicPr>
          <p:cNvPr id="3" name="Picture 2" descr="Graphical user interface, application, Teams&#10;&#10;Description automatically generated">
            <a:extLst>
              <a:ext uri="{FF2B5EF4-FFF2-40B4-BE49-F238E27FC236}">
                <a16:creationId xmlns:a16="http://schemas.microsoft.com/office/drawing/2014/main" id="{6A1A03E1-B7EE-115A-9BE6-F53EB6195787}"/>
              </a:ext>
            </a:extLst>
          </p:cNvPr>
          <p:cNvPicPr>
            <a:picLocks noChangeAspect="1"/>
          </p:cNvPicPr>
          <p:nvPr/>
        </p:nvPicPr>
        <p:blipFill>
          <a:blip r:embed="rId2"/>
          <a:stretch>
            <a:fillRect/>
          </a:stretch>
        </p:blipFill>
        <p:spPr>
          <a:xfrm>
            <a:off x="7239001" y="580947"/>
            <a:ext cx="4416894" cy="210906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44385CF-3847-99BA-ED19-95DBE238C772}"/>
              </a:ext>
            </a:extLst>
          </p:cNvPr>
          <p:cNvPicPr>
            <a:picLocks noChangeAspect="1"/>
          </p:cNvPicPr>
          <p:nvPr/>
        </p:nvPicPr>
        <p:blipFill>
          <a:blip r:embed="rId3"/>
          <a:stretch>
            <a:fillRect/>
          </a:stretch>
        </p:blipFill>
        <p:spPr>
          <a:xfrm>
            <a:off x="5953781" y="3631705"/>
            <a:ext cx="5702113" cy="2195313"/>
          </a:xfrm>
          <a:prstGeom prst="rect">
            <a:avLst/>
          </a:prstGeom>
        </p:spPr>
      </p:pic>
      <p:sp>
        <p:nvSpPr>
          <p:cNvPr id="6" name="TextBox 5">
            <a:extLst>
              <a:ext uri="{FF2B5EF4-FFF2-40B4-BE49-F238E27FC236}">
                <a16:creationId xmlns:a16="http://schemas.microsoft.com/office/drawing/2014/main" id="{DC9093D6-5676-31E7-E2F5-58C3649B2225}"/>
              </a:ext>
            </a:extLst>
          </p:cNvPr>
          <p:cNvSpPr txBox="1"/>
          <p:nvPr/>
        </p:nvSpPr>
        <p:spPr>
          <a:xfrm>
            <a:off x="1398182" y="6528122"/>
            <a:ext cx="561084" cy="230832"/>
          </a:xfrm>
          <a:prstGeom prst="rect">
            <a:avLst/>
          </a:prstGeom>
          <a:noFill/>
        </p:spPr>
        <p:txBody>
          <a:bodyPr wrap="none" rtlCol="0">
            <a:spAutoFit/>
          </a:bodyPr>
          <a:lstStyle/>
          <a:p>
            <a:r>
              <a:rPr lang="en-US" sz="900" dirty="0"/>
              <a:t>CURA</a:t>
            </a:r>
          </a:p>
        </p:txBody>
      </p:sp>
    </p:spTree>
    <p:extLst>
      <p:ext uri="{BB962C8B-B14F-4D97-AF65-F5344CB8AC3E}">
        <p14:creationId xmlns:p14="http://schemas.microsoft.com/office/powerpoint/2010/main" val="3192855459"/>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A1E014D-3E70-976D-09AF-2E66CFFAA2DF}"/>
              </a:ext>
            </a:extLst>
          </p:cNvPr>
          <p:cNvSpPr>
            <a:spLocks noGrp="1"/>
          </p:cNvSpPr>
          <p:nvPr>
            <p:ph type="title"/>
          </p:nvPr>
        </p:nvSpPr>
        <p:spPr>
          <a:xfrm>
            <a:off x="1819154" y="626755"/>
            <a:ext cx="9115586" cy="1901335"/>
          </a:xfrm>
        </p:spPr>
        <p:txBody>
          <a:bodyPr vert="horz" lIns="91440" tIns="45720" rIns="91440" bIns="45720" rtlCol="0" anchor="ctr">
            <a:normAutofit/>
          </a:bodyPr>
          <a:lstStyle/>
          <a:p>
            <a:r>
              <a:rPr lang="en-US" sz="4800" kern="1200" cap="all" baseline="0" dirty="0">
                <a:solidFill>
                  <a:schemeClr val="tx1"/>
                </a:solidFill>
                <a:latin typeface="+mj-lt"/>
                <a:ea typeface="+mj-ea"/>
                <a:cs typeface="+mj-cs"/>
              </a:rPr>
              <a:t>THANK YOU</a:t>
            </a:r>
          </a:p>
        </p:txBody>
      </p:sp>
      <p:sp>
        <p:nvSpPr>
          <p:cNvPr id="4" name="Slide Number Placeholder 3">
            <a:extLst>
              <a:ext uri="{FF2B5EF4-FFF2-40B4-BE49-F238E27FC236}">
                <a16:creationId xmlns:a16="http://schemas.microsoft.com/office/drawing/2014/main" id="{BCF76895-0E92-2FB9-494A-288A7EE37CC3}"/>
              </a:ext>
            </a:extLst>
          </p:cNvPr>
          <p:cNvSpPr>
            <a:spLocks noGrp="1"/>
          </p:cNvSpPr>
          <p:nvPr>
            <p:ph type="sldNum" sz="quarter" idx="12"/>
          </p:nvPr>
        </p:nvSpPr>
        <p:spPr>
          <a:xfrm>
            <a:off x="8763000" y="38100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48</a:t>
            </a:fld>
            <a:endParaRPr lang="en-US"/>
          </a:p>
        </p:txBody>
      </p:sp>
      <p:sp>
        <p:nvSpPr>
          <p:cNvPr id="6" name="TextBox 5">
            <a:extLst>
              <a:ext uri="{FF2B5EF4-FFF2-40B4-BE49-F238E27FC236}">
                <a16:creationId xmlns:a16="http://schemas.microsoft.com/office/drawing/2014/main" id="{130B0392-EB28-1B09-EF9C-91FFCA76D7B9}"/>
              </a:ext>
            </a:extLst>
          </p:cNvPr>
          <p:cNvSpPr txBox="1"/>
          <p:nvPr/>
        </p:nvSpPr>
        <p:spPr>
          <a:xfrm>
            <a:off x="2180668" y="2501161"/>
            <a:ext cx="5816600" cy="4024125"/>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t>Sai Teja Koribilli</a:t>
            </a:r>
          </a:p>
          <a:p>
            <a:pPr indent="-228600" defTabSz="914400">
              <a:lnSpc>
                <a:spcPct val="90000"/>
              </a:lnSpc>
              <a:spcAft>
                <a:spcPts val="600"/>
              </a:spcAft>
              <a:buFont typeface="Arial" panose="020B0604020202020204" pitchFamily="34" charset="0"/>
              <a:buChar char="•"/>
            </a:pPr>
            <a:r>
              <a:rPr lang="en-US" dirty="0"/>
              <a:t>Jigar Shah</a:t>
            </a:r>
          </a:p>
          <a:p>
            <a:pPr indent="-228600" defTabSz="914400">
              <a:lnSpc>
                <a:spcPct val="90000"/>
              </a:lnSpc>
              <a:spcAft>
                <a:spcPts val="600"/>
              </a:spcAft>
              <a:buFont typeface="Arial" panose="020B0604020202020204" pitchFamily="34" charset="0"/>
              <a:buChar char="•"/>
            </a:pPr>
            <a:r>
              <a:rPr lang="en-US" dirty="0"/>
              <a:t>Mounika Thalla</a:t>
            </a:r>
          </a:p>
          <a:p>
            <a:pPr indent="-228600" defTabSz="914400">
              <a:lnSpc>
                <a:spcPct val="90000"/>
              </a:lnSpc>
              <a:spcAft>
                <a:spcPts val="600"/>
              </a:spcAft>
              <a:buFont typeface="Arial" panose="020B0604020202020204" pitchFamily="34" charset="0"/>
              <a:buChar char="•"/>
            </a:pPr>
            <a:r>
              <a:rPr lang="en-US" dirty="0"/>
              <a:t>Kuldeep Raj</a:t>
            </a:r>
          </a:p>
          <a:p>
            <a:pPr indent="-228600" defTabSz="914400">
              <a:lnSpc>
                <a:spcPct val="90000"/>
              </a:lnSpc>
              <a:spcAft>
                <a:spcPts val="600"/>
              </a:spcAft>
              <a:buFont typeface="Arial" panose="020B0604020202020204" pitchFamily="34" charset="0"/>
              <a:buChar char="•"/>
            </a:pPr>
            <a:r>
              <a:rPr lang="en-US" dirty="0"/>
              <a:t>Bindu Valishetti</a:t>
            </a:r>
          </a:p>
          <a:p>
            <a:pPr indent="-228600" defTabSz="914400">
              <a:lnSpc>
                <a:spcPct val="90000"/>
              </a:lnSpc>
              <a:spcAft>
                <a:spcPts val="600"/>
              </a:spcAft>
              <a:buFont typeface="Arial" panose="020B0604020202020204" pitchFamily="34" charset="0"/>
              <a:buChar char="•"/>
            </a:pPr>
            <a:r>
              <a:rPr lang="en-US" dirty="0"/>
              <a:t>Nikhil</a:t>
            </a:r>
          </a:p>
          <a:p>
            <a:pPr indent="-228600" defTabSz="914400">
              <a:lnSpc>
                <a:spcPct val="90000"/>
              </a:lnSpc>
              <a:spcAft>
                <a:spcPts val="600"/>
              </a:spcAft>
              <a:buFont typeface="Arial" panose="020B0604020202020204" pitchFamily="34" charset="0"/>
              <a:buChar char="•"/>
            </a:pPr>
            <a:r>
              <a:rPr lang="en-US" dirty="0"/>
              <a:t>Shivansh Tomar</a:t>
            </a:r>
          </a:p>
        </p:txBody>
      </p:sp>
      <p:pic>
        <p:nvPicPr>
          <p:cNvPr id="10" name="Graphic 9" descr="Smiling Face with No Fill">
            <a:extLst>
              <a:ext uri="{FF2B5EF4-FFF2-40B4-BE49-F238E27FC236}">
                <a16:creationId xmlns:a16="http://schemas.microsoft.com/office/drawing/2014/main" id="{2005F84B-8C74-76A8-37BC-2077C3944F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5931" y="2295898"/>
            <a:ext cx="3639337" cy="3639337"/>
          </a:xfrm>
          <a:prstGeom prst="rect">
            <a:avLst/>
          </a:prstGeom>
        </p:spPr>
      </p:pic>
      <p:sp>
        <p:nvSpPr>
          <p:cNvPr id="3" name="Footer Placeholder 2">
            <a:extLst>
              <a:ext uri="{FF2B5EF4-FFF2-40B4-BE49-F238E27FC236}">
                <a16:creationId xmlns:a16="http://schemas.microsoft.com/office/drawing/2014/main" id="{CA20E144-6EE3-75A7-64F9-647721C8D5E0}"/>
              </a:ext>
            </a:extLst>
          </p:cNvPr>
          <p:cNvSpPr>
            <a:spLocks noGrp="1"/>
          </p:cNvSpPr>
          <p:nvPr>
            <p:ph type="ftr" sz="quarter" idx="11"/>
          </p:nvPr>
        </p:nvSpPr>
        <p:spPr>
          <a:xfrm>
            <a:off x="685800" y="6355845"/>
            <a:ext cx="7772400" cy="365125"/>
          </a:xfrm>
        </p:spPr>
        <p:txBody>
          <a:bodyPr vert="horz" lIns="91440" tIns="45720" rIns="91440" bIns="45720" rtlCol="0" anchor="ctr">
            <a:normAutofit/>
          </a:bodyPr>
          <a:lstStyle/>
          <a:p>
            <a:pPr>
              <a:spcAft>
                <a:spcPts val="600"/>
              </a:spcAft>
            </a:pPr>
            <a:r>
              <a:rPr lang="en-US" dirty="0"/>
              <a:t>CURA</a:t>
            </a:r>
          </a:p>
        </p:txBody>
      </p:sp>
    </p:spTree>
    <p:extLst>
      <p:ext uri="{BB962C8B-B14F-4D97-AF65-F5344CB8AC3E}">
        <p14:creationId xmlns:p14="http://schemas.microsoft.com/office/powerpoint/2010/main" val="4251570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BA95A1F-580F-BE63-C742-F5A88F466F2B}"/>
              </a:ext>
            </a:extLst>
          </p:cNvPr>
          <p:cNvSpPr>
            <a:spLocks noGrp="1"/>
          </p:cNvSpPr>
          <p:nvPr>
            <p:ph type="title"/>
          </p:nvPr>
        </p:nvSpPr>
        <p:spPr/>
        <p:txBody>
          <a:bodyPr/>
          <a:lstStyle/>
          <a:p>
            <a:r>
              <a:rPr lang="en-US" dirty="0"/>
              <a:t>MEET OUR TEAM</a:t>
            </a:r>
          </a:p>
        </p:txBody>
      </p:sp>
      <p:sp>
        <p:nvSpPr>
          <p:cNvPr id="7" name="Footer Placeholder 6">
            <a:extLst>
              <a:ext uri="{FF2B5EF4-FFF2-40B4-BE49-F238E27FC236}">
                <a16:creationId xmlns:a16="http://schemas.microsoft.com/office/drawing/2014/main" id="{95956413-4331-D4E6-A6D4-08DF76697013}"/>
              </a:ext>
            </a:extLst>
          </p:cNvPr>
          <p:cNvSpPr>
            <a:spLocks noGrp="1"/>
          </p:cNvSpPr>
          <p:nvPr>
            <p:ph type="ftr" sz="quarter" idx="11"/>
          </p:nvPr>
        </p:nvSpPr>
        <p:spPr/>
        <p:txBody>
          <a:bodyPr/>
          <a:lstStyle/>
          <a:p>
            <a:r>
              <a:rPr lang="en-US" dirty="0"/>
              <a:t>CURA </a:t>
            </a:r>
          </a:p>
        </p:txBody>
      </p:sp>
      <p:sp>
        <p:nvSpPr>
          <p:cNvPr id="8" name="Slide Number Placeholder 7">
            <a:extLst>
              <a:ext uri="{FF2B5EF4-FFF2-40B4-BE49-F238E27FC236}">
                <a16:creationId xmlns:a16="http://schemas.microsoft.com/office/drawing/2014/main" id="{AE3F8EBE-4535-EB97-1D02-343EF707CDB5}"/>
              </a:ext>
            </a:extLst>
          </p:cNvPr>
          <p:cNvSpPr>
            <a:spLocks noGrp="1"/>
          </p:cNvSpPr>
          <p:nvPr>
            <p:ph type="sldNum" sz="quarter" idx="12"/>
          </p:nvPr>
        </p:nvSpPr>
        <p:spPr/>
        <p:txBody>
          <a:bodyPr/>
          <a:lstStyle/>
          <a:p>
            <a:endParaRPr lang="en-US" dirty="0"/>
          </a:p>
        </p:txBody>
      </p:sp>
      <p:pic>
        <p:nvPicPr>
          <p:cNvPr id="12" name="Picture Placeholder 15">
            <a:extLst>
              <a:ext uri="{FF2B5EF4-FFF2-40B4-BE49-F238E27FC236}">
                <a16:creationId xmlns:a16="http://schemas.microsoft.com/office/drawing/2014/main" id="{56016037-126C-4078-AD2D-2909C71F6DB5}"/>
              </a:ext>
            </a:extLst>
          </p:cNvPr>
          <p:cNvPicPr>
            <a:picLocks noChangeAspect="1"/>
          </p:cNvPicPr>
          <p:nvPr/>
        </p:nvPicPr>
        <p:blipFill rotWithShape="1">
          <a:blip r:embed="rId2"/>
          <a:srcRect t="12468" b="12468"/>
          <a:stretch/>
        </p:blipFill>
        <p:spPr>
          <a:xfrm>
            <a:off x="1348172" y="2899987"/>
            <a:ext cx="1845511" cy="1845511"/>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Placeholder 17">
            <a:extLst>
              <a:ext uri="{FF2B5EF4-FFF2-40B4-BE49-F238E27FC236}">
                <a16:creationId xmlns:a16="http://schemas.microsoft.com/office/drawing/2014/main" id="{CAD4D875-94CF-81D0-0F42-E19EC1ADD570}"/>
              </a:ext>
            </a:extLst>
          </p:cNvPr>
          <p:cNvPicPr>
            <a:picLocks noChangeAspect="1"/>
          </p:cNvPicPr>
          <p:nvPr/>
        </p:nvPicPr>
        <p:blipFill rotWithShape="1">
          <a:blip r:embed="rId3"/>
          <a:srcRect t="15693" b="15693"/>
          <a:stretch/>
        </p:blipFill>
        <p:spPr>
          <a:xfrm>
            <a:off x="3768052" y="2909224"/>
            <a:ext cx="1845511" cy="1845511"/>
          </a:xfrm>
          <a:prstGeom prst="rect">
            <a:avLst/>
          </a:prstGeom>
          <a:ln w="88900" cap="sq" cmpd="thickThin">
            <a:solidFill>
              <a:srgbClr val="000000"/>
            </a:solidFill>
            <a:prstDash val="solid"/>
            <a:miter lim="800000"/>
          </a:ln>
          <a:effectLst>
            <a:innerShdw blurRad="76200">
              <a:srgbClr val="000000"/>
            </a:innerShdw>
          </a:effectLst>
        </p:spPr>
      </p:pic>
      <p:pic>
        <p:nvPicPr>
          <p:cNvPr id="14" name="Picture Placeholder 19" descr="A person taking a selfie&#10;&#10;Description automatically generated">
            <a:extLst>
              <a:ext uri="{FF2B5EF4-FFF2-40B4-BE49-F238E27FC236}">
                <a16:creationId xmlns:a16="http://schemas.microsoft.com/office/drawing/2014/main" id="{684CDACB-8116-1824-814B-7152A3CF194B}"/>
              </a:ext>
            </a:extLst>
          </p:cNvPr>
          <p:cNvPicPr>
            <a:picLocks noChangeAspect="1"/>
          </p:cNvPicPr>
          <p:nvPr/>
        </p:nvPicPr>
        <p:blipFill rotWithShape="1">
          <a:blip r:embed="rId4"/>
          <a:srcRect t="11141" b="11141"/>
          <a:stretch/>
        </p:blipFill>
        <p:spPr>
          <a:xfrm>
            <a:off x="6187932" y="2925633"/>
            <a:ext cx="1845511" cy="1845511"/>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Placeholder 21" descr="A picture containing person, clothing&#10;&#10;Description automatically generated">
            <a:extLst>
              <a:ext uri="{FF2B5EF4-FFF2-40B4-BE49-F238E27FC236}">
                <a16:creationId xmlns:a16="http://schemas.microsoft.com/office/drawing/2014/main" id="{47D2BED6-9A38-7D6F-6DB1-E0BB9155D178}"/>
              </a:ext>
            </a:extLst>
          </p:cNvPr>
          <p:cNvPicPr>
            <a:picLocks noChangeAspect="1"/>
          </p:cNvPicPr>
          <p:nvPr/>
        </p:nvPicPr>
        <p:blipFill rotWithShape="1">
          <a:blip r:embed="rId5"/>
          <a:srcRect t="11111" b="11111"/>
          <a:stretch/>
        </p:blipFill>
        <p:spPr>
          <a:xfrm>
            <a:off x="8747458" y="2886074"/>
            <a:ext cx="1845511" cy="1845511"/>
          </a:xfrm>
          <a:prstGeom prst="rect">
            <a:avLst/>
          </a:prstGeom>
          <a:ln w="88900" cap="sq" cmpd="thickThin">
            <a:solidFill>
              <a:srgbClr val="000000"/>
            </a:solidFill>
            <a:prstDash val="solid"/>
            <a:miter lim="800000"/>
          </a:ln>
          <a:effectLst>
            <a:innerShdw blurRad="76200">
              <a:srgbClr val="000000"/>
            </a:innerShdw>
          </a:effectLst>
        </p:spPr>
      </p:pic>
      <p:sp>
        <p:nvSpPr>
          <p:cNvPr id="18" name="TextBox 17">
            <a:extLst>
              <a:ext uri="{FF2B5EF4-FFF2-40B4-BE49-F238E27FC236}">
                <a16:creationId xmlns:a16="http://schemas.microsoft.com/office/drawing/2014/main" id="{AC8BCE20-904A-914A-F973-61A89B2F7D79}"/>
              </a:ext>
            </a:extLst>
          </p:cNvPr>
          <p:cNvSpPr txBox="1"/>
          <p:nvPr/>
        </p:nvSpPr>
        <p:spPr>
          <a:xfrm>
            <a:off x="1150475" y="4980662"/>
            <a:ext cx="2240907" cy="923330"/>
          </a:xfrm>
          <a:prstGeom prst="rect">
            <a:avLst/>
          </a:prstGeom>
          <a:noFill/>
        </p:spPr>
        <p:txBody>
          <a:bodyPr wrap="square">
            <a:spAutoFit/>
          </a:bodyPr>
          <a:lstStyle/>
          <a:p>
            <a:r>
              <a:rPr lang="en-US" sz="1200" dirty="0"/>
              <a:t>SAI TEJA KORIBILLI</a:t>
            </a:r>
          </a:p>
          <a:p>
            <a:r>
              <a:rPr lang="en-US" sz="1200" dirty="0"/>
              <a:t>SCRUM MASTER</a:t>
            </a:r>
          </a:p>
          <a:p>
            <a:r>
              <a:rPr lang="en-US" sz="1200" dirty="0"/>
              <a:t>DATA BASE ADMINISTRATOR</a:t>
            </a:r>
          </a:p>
          <a:p>
            <a:endParaRPr lang="en-US" dirty="0"/>
          </a:p>
        </p:txBody>
      </p:sp>
      <p:sp>
        <p:nvSpPr>
          <p:cNvPr id="20" name="TextBox 19">
            <a:extLst>
              <a:ext uri="{FF2B5EF4-FFF2-40B4-BE49-F238E27FC236}">
                <a16:creationId xmlns:a16="http://schemas.microsoft.com/office/drawing/2014/main" id="{5A13D179-753A-4580-B9B1-B332C9865D60}"/>
              </a:ext>
            </a:extLst>
          </p:cNvPr>
          <p:cNvSpPr txBox="1"/>
          <p:nvPr/>
        </p:nvSpPr>
        <p:spPr>
          <a:xfrm>
            <a:off x="3769670" y="4876641"/>
            <a:ext cx="2215553" cy="461665"/>
          </a:xfrm>
          <a:prstGeom prst="rect">
            <a:avLst/>
          </a:prstGeom>
          <a:noFill/>
        </p:spPr>
        <p:txBody>
          <a:bodyPr wrap="square">
            <a:spAutoFit/>
          </a:bodyPr>
          <a:lstStyle/>
          <a:p>
            <a:r>
              <a:rPr lang="en-US" sz="1200" dirty="0"/>
              <a:t>BINDU VALISETTY</a:t>
            </a:r>
          </a:p>
          <a:p>
            <a:r>
              <a:rPr lang="en-US" sz="1200" dirty="0"/>
              <a:t>UI/UX DEVELOPER</a:t>
            </a:r>
          </a:p>
        </p:txBody>
      </p:sp>
      <p:sp>
        <p:nvSpPr>
          <p:cNvPr id="22" name="TextBox 21">
            <a:extLst>
              <a:ext uri="{FF2B5EF4-FFF2-40B4-BE49-F238E27FC236}">
                <a16:creationId xmlns:a16="http://schemas.microsoft.com/office/drawing/2014/main" id="{C1EE19F0-D981-E0AC-3A0C-62751C67F9EE}"/>
              </a:ext>
            </a:extLst>
          </p:cNvPr>
          <p:cNvSpPr txBox="1"/>
          <p:nvPr/>
        </p:nvSpPr>
        <p:spPr>
          <a:xfrm>
            <a:off x="6187932" y="4922807"/>
            <a:ext cx="2591632" cy="461665"/>
          </a:xfrm>
          <a:prstGeom prst="rect">
            <a:avLst/>
          </a:prstGeom>
          <a:noFill/>
        </p:spPr>
        <p:txBody>
          <a:bodyPr wrap="square">
            <a:spAutoFit/>
          </a:bodyPr>
          <a:lstStyle/>
          <a:p>
            <a:r>
              <a:rPr lang="en-US" sz="1200" dirty="0"/>
              <a:t>KULDEEP KALUVALA</a:t>
            </a:r>
          </a:p>
          <a:p>
            <a:r>
              <a:rPr lang="en-US" sz="1200" dirty="0"/>
              <a:t>DEVELOPER</a:t>
            </a:r>
          </a:p>
        </p:txBody>
      </p:sp>
      <p:sp>
        <p:nvSpPr>
          <p:cNvPr id="24" name="TextBox 23">
            <a:extLst>
              <a:ext uri="{FF2B5EF4-FFF2-40B4-BE49-F238E27FC236}">
                <a16:creationId xmlns:a16="http://schemas.microsoft.com/office/drawing/2014/main" id="{063F0EC6-DF2C-0086-A39D-0260FE6997DA}"/>
              </a:ext>
            </a:extLst>
          </p:cNvPr>
          <p:cNvSpPr txBox="1"/>
          <p:nvPr/>
        </p:nvSpPr>
        <p:spPr>
          <a:xfrm>
            <a:off x="8747458" y="4955941"/>
            <a:ext cx="6854125" cy="461665"/>
          </a:xfrm>
          <a:prstGeom prst="rect">
            <a:avLst/>
          </a:prstGeom>
          <a:noFill/>
        </p:spPr>
        <p:txBody>
          <a:bodyPr wrap="square">
            <a:spAutoFit/>
          </a:bodyPr>
          <a:lstStyle/>
          <a:p>
            <a:r>
              <a:rPr lang="en-US" sz="1200" dirty="0"/>
              <a:t>MOUNIKA THALLA</a:t>
            </a:r>
          </a:p>
          <a:p>
            <a:r>
              <a:rPr lang="en-US" sz="1200" dirty="0"/>
              <a:t>PROJECT MANAGER </a:t>
            </a:r>
          </a:p>
        </p:txBody>
      </p:sp>
    </p:spTree>
    <p:extLst>
      <p:ext uri="{BB962C8B-B14F-4D97-AF65-F5344CB8AC3E}">
        <p14:creationId xmlns:p14="http://schemas.microsoft.com/office/powerpoint/2010/main" val="3388569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5CD5-5EE0-F066-0EFB-5E6476BF5598}"/>
              </a:ext>
            </a:extLst>
          </p:cNvPr>
          <p:cNvSpPr>
            <a:spLocks noGrp="1"/>
          </p:cNvSpPr>
          <p:nvPr>
            <p:ph type="title"/>
          </p:nvPr>
        </p:nvSpPr>
        <p:spPr/>
        <p:txBody>
          <a:bodyPr/>
          <a:lstStyle/>
          <a:p>
            <a:r>
              <a:rPr lang="en-US" dirty="0"/>
              <a:t>MEET OUR TEAM</a:t>
            </a:r>
          </a:p>
        </p:txBody>
      </p:sp>
      <p:sp>
        <p:nvSpPr>
          <p:cNvPr id="3" name="Footer Placeholder 2">
            <a:extLst>
              <a:ext uri="{FF2B5EF4-FFF2-40B4-BE49-F238E27FC236}">
                <a16:creationId xmlns:a16="http://schemas.microsoft.com/office/drawing/2014/main" id="{ACAC7692-07A6-5566-F9D5-CBCD33B9A123}"/>
              </a:ext>
            </a:extLst>
          </p:cNvPr>
          <p:cNvSpPr>
            <a:spLocks noGrp="1"/>
          </p:cNvSpPr>
          <p:nvPr>
            <p:ph type="ftr" sz="quarter" idx="11"/>
          </p:nvPr>
        </p:nvSpPr>
        <p:spPr/>
        <p:txBody>
          <a:bodyPr/>
          <a:lstStyle/>
          <a:p>
            <a:r>
              <a:rPr lang="en-US" dirty="0"/>
              <a:t>CURA</a:t>
            </a:r>
          </a:p>
        </p:txBody>
      </p:sp>
      <p:pic>
        <p:nvPicPr>
          <p:cNvPr id="5" name="Picture 6">
            <a:extLst>
              <a:ext uri="{FF2B5EF4-FFF2-40B4-BE49-F238E27FC236}">
                <a16:creationId xmlns:a16="http://schemas.microsoft.com/office/drawing/2014/main" id="{089CA692-1DBD-EE52-84B7-0C0639C47FEF}"/>
              </a:ext>
            </a:extLst>
          </p:cNvPr>
          <p:cNvPicPr>
            <a:picLocks noChangeAspect="1"/>
          </p:cNvPicPr>
          <p:nvPr/>
        </p:nvPicPr>
        <p:blipFill rotWithShape="1">
          <a:blip r:embed="rId2"/>
          <a:srcRect t="12468" b="12468"/>
          <a:stretch/>
        </p:blipFill>
        <p:spPr>
          <a:xfrm>
            <a:off x="2407931" y="2553613"/>
            <a:ext cx="2125056" cy="2125056"/>
          </a:xfrm>
          <a:prstGeom prst="rect">
            <a:avLst/>
          </a:prstGeom>
          <a:ln w="88900" cap="sq" cmpd="thickThin">
            <a:solidFill>
              <a:srgbClr val="000000"/>
            </a:solidFill>
            <a:prstDash val="solid"/>
            <a:miter lim="800000"/>
          </a:ln>
          <a:effectLst>
            <a:innerShdw blurRad="76200">
              <a:srgbClr val="000000"/>
            </a:innerShdw>
          </a:effectLst>
        </p:spPr>
      </p:pic>
      <p:pic>
        <p:nvPicPr>
          <p:cNvPr id="6" name="Picture Placeholder 17" descr="A picture containing water, outdoor, person&#10;&#10;Description automatically generated">
            <a:extLst>
              <a:ext uri="{FF2B5EF4-FFF2-40B4-BE49-F238E27FC236}">
                <a16:creationId xmlns:a16="http://schemas.microsoft.com/office/drawing/2014/main" id="{40D41FD8-3D85-B753-EC99-7872AF9AAB7B}"/>
              </a:ext>
            </a:extLst>
          </p:cNvPr>
          <p:cNvPicPr>
            <a:picLocks noChangeAspect="1"/>
          </p:cNvPicPr>
          <p:nvPr/>
        </p:nvPicPr>
        <p:blipFill rotWithShape="1">
          <a:blip r:embed="rId3"/>
          <a:srcRect/>
          <a:stretch/>
        </p:blipFill>
        <p:spPr>
          <a:xfrm>
            <a:off x="5859238" y="2482021"/>
            <a:ext cx="1982904" cy="231858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Placeholder 19" descr="A picture containing outdoor, building, person, street&#10;&#10;Description automatically generated">
            <a:extLst>
              <a:ext uri="{FF2B5EF4-FFF2-40B4-BE49-F238E27FC236}">
                <a16:creationId xmlns:a16="http://schemas.microsoft.com/office/drawing/2014/main" id="{D1382DD0-E995-9836-9701-9F110A28E715}"/>
              </a:ext>
            </a:extLst>
          </p:cNvPr>
          <p:cNvPicPr>
            <a:picLocks noChangeAspect="1"/>
          </p:cNvPicPr>
          <p:nvPr/>
        </p:nvPicPr>
        <p:blipFill rotWithShape="1">
          <a:blip r:embed="rId4"/>
          <a:srcRect/>
          <a:stretch/>
        </p:blipFill>
        <p:spPr>
          <a:xfrm>
            <a:off x="8976704" y="2553612"/>
            <a:ext cx="1982904" cy="2118776"/>
          </a:xfrm>
          <a:prstGeom prst="rect">
            <a:avLst/>
          </a:prstGeom>
          <a:ln w="889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E765DEE3-8DAC-6C8B-A828-8902BC68EFDD}"/>
              </a:ext>
            </a:extLst>
          </p:cNvPr>
          <p:cNvSpPr txBox="1"/>
          <p:nvPr/>
        </p:nvSpPr>
        <p:spPr>
          <a:xfrm>
            <a:off x="2293749" y="5087979"/>
            <a:ext cx="1510350" cy="461665"/>
          </a:xfrm>
          <a:prstGeom prst="rect">
            <a:avLst/>
          </a:prstGeom>
          <a:noFill/>
        </p:spPr>
        <p:txBody>
          <a:bodyPr wrap="none" rtlCol="0">
            <a:spAutoFit/>
          </a:bodyPr>
          <a:lstStyle/>
          <a:p>
            <a:r>
              <a:rPr lang="en-US" sz="1200" dirty="0"/>
              <a:t>SHIVANSH TOMAR</a:t>
            </a:r>
          </a:p>
          <a:p>
            <a:r>
              <a:rPr lang="en-US" sz="1200" dirty="0"/>
              <a:t>DEVELOPER</a:t>
            </a:r>
          </a:p>
        </p:txBody>
      </p:sp>
      <p:sp>
        <p:nvSpPr>
          <p:cNvPr id="10" name="TextBox 9">
            <a:extLst>
              <a:ext uri="{FF2B5EF4-FFF2-40B4-BE49-F238E27FC236}">
                <a16:creationId xmlns:a16="http://schemas.microsoft.com/office/drawing/2014/main" id="{A835A899-85ED-44BD-5323-BA552D069AC1}"/>
              </a:ext>
            </a:extLst>
          </p:cNvPr>
          <p:cNvSpPr txBox="1"/>
          <p:nvPr/>
        </p:nvSpPr>
        <p:spPr>
          <a:xfrm>
            <a:off x="9532330" y="5035093"/>
            <a:ext cx="1204540" cy="461665"/>
          </a:xfrm>
          <a:prstGeom prst="rect">
            <a:avLst/>
          </a:prstGeom>
          <a:noFill/>
        </p:spPr>
        <p:txBody>
          <a:bodyPr wrap="square">
            <a:spAutoFit/>
          </a:bodyPr>
          <a:lstStyle/>
          <a:p>
            <a:r>
              <a:rPr lang="en-US" sz="1200" dirty="0"/>
              <a:t>JIGAR SHAH </a:t>
            </a:r>
          </a:p>
          <a:p>
            <a:r>
              <a:rPr lang="en-US" sz="1200" dirty="0"/>
              <a:t>DEVELOPER</a:t>
            </a:r>
            <a:endParaRPr lang="en-US" dirty="0"/>
          </a:p>
        </p:txBody>
      </p:sp>
      <p:sp>
        <p:nvSpPr>
          <p:cNvPr id="12" name="TextBox 11">
            <a:extLst>
              <a:ext uri="{FF2B5EF4-FFF2-40B4-BE49-F238E27FC236}">
                <a16:creationId xmlns:a16="http://schemas.microsoft.com/office/drawing/2014/main" id="{1B8BA240-D696-5518-6F1F-9528AC998C79}"/>
              </a:ext>
            </a:extLst>
          </p:cNvPr>
          <p:cNvSpPr txBox="1"/>
          <p:nvPr/>
        </p:nvSpPr>
        <p:spPr>
          <a:xfrm>
            <a:off x="5578626" y="5269758"/>
            <a:ext cx="3184373" cy="461665"/>
          </a:xfrm>
          <a:prstGeom prst="rect">
            <a:avLst/>
          </a:prstGeom>
          <a:noFill/>
        </p:spPr>
        <p:txBody>
          <a:bodyPr wrap="square">
            <a:spAutoFit/>
          </a:bodyPr>
          <a:lstStyle/>
          <a:p>
            <a:r>
              <a:rPr lang="en-US" sz="1200" dirty="0"/>
              <a:t>NIKHIL</a:t>
            </a:r>
          </a:p>
          <a:p>
            <a:r>
              <a:rPr lang="en-US" sz="1200" dirty="0"/>
              <a:t>QUALITY ANALYST ENGINEER</a:t>
            </a:r>
          </a:p>
        </p:txBody>
      </p:sp>
    </p:spTree>
    <p:extLst>
      <p:ext uri="{BB962C8B-B14F-4D97-AF65-F5344CB8AC3E}">
        <p14:creationId xmlns:p14="http://schemas.microsoft.com/office/powerpoint/2010/main" val="379228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9764-207E-76EA-4C98-B484E3C89834}"/>
              </a:ext>
            </a:extLst>
          </p:cNvPr>
          <p:cNvSpPr>
            <a:spLocks noGrp="1"/>
          </p:cNvSpPr>
          <p:nvPr>
            <p:ph type="title"/>
          </p:nvPr>
        </p:nvSpPr>
        <p:spPr>
          <a:xfrm>
            <a:off x="958311" y="381000"/>
            <a:ext cx="8610600" cy="1293028"/>
          </a:xfrm>
        </p:spPr>
        <p:txBody>
          <a:bodyPr/>
          <a:lstStyle/>
          <a:p>
            <a:r>
              <a:rPr lang="en-US" sz="4000" kern="1200" dirty="0">
                <a:solidFill>
                  <a:srgbClr val="FFFFFF"/>
                </a:solidFill>
                <a:latin typeface="+mj-lt"/>
                <a:ea typeface="+mj-ea"/>
                <a:cs typeface="+mj-cs"/>
              </a:rPr>
              <a:t>PROBLEM STATEMENT</a:t>
            </a:r>
            <a:endParaRPr lang="en-US" dirty="0"/>
          </a:p>
        </p:txBody>
      </p:sp>
      <p:sp>
        <p:nvSpPr>
          <p:cNvPr id="3" name="Footer Placeholder 2">
            <a:extLst>
              <a:ext uri="{FF2B5EF4-FFF2-40B4-BE49-F238E27FC236}">
                <a16:creationId xmlns:a16="http://schemas.microsoft.com/office/drawing/2014/main" id="{1E86A0CA-6C33-EFBA-99E4-910EA4891839}"/>
              </a:ext>
            </a:extLst>
          </p:cNvPr>
          <p:cNvSpPr>
            <a:spLocks noGrp="1"/>
          </p:cNvSpPr>
          <p:nvPr>
            <p:ph type="ftr" sz="quarter" idx="11"/>
          </p:nvPr>
        </p:nvSpPr>
        <p:spPr/>
        <p:txBody>
          <a:bodyPr/>
          <a:lstStyle/>
          <a:p>
            <a:r>
              <a:rPr lang="en-US" dirty="0"/>
              <a:t>CURA</a:t>
            </a:r>
          </a:p>
        </p:txBody>
      </p:sp>
      <p:sp>
        <p:nvSpPr>
          <p:cNvPr id="4" name="Slide Number Placeholder 3">
            <a:extLst>
              <a:ext uri="{FF2B5EF4-FFF2-40B4-BE49-F238E27FC236}">
                <a16:creationId xmlns:a16="http://schemas.microsoft.com/office/drawing/2014/main" id="{72157756-220C-366C-6762-AA7BE9771C30}"/>
              </a:ext>
            </a:extLst>
          </p:cNvPr>
          <p:cNvSpPr>
            <a:spLocks noGrp="1"/>
          </p:cNvSpPr>
          <p:nvPr>
            <p:ph type="sldNum" sz="quarter" idx="12"/>
          </p:nvPr>
        </p:nvSpPr>
        <p:spPr/>
        <p:txBody>
          <a:bodyPr/>
          <a:lstStyle/>
          <a:p>
            <a:endParaRPr lang="en-US" dirty="0"/>
          </a:p>
        </p:txBody>
      </p:sp>
      <p:sp>
        <p:nvSpPr>
          <p:cNvPr id="8" name="TextBox 7">
            <a:extLst>
              <a:ext uri="{FF2B5EF4-FFF2-40B4-BE49-F238E27FC236}">
                <a16:creationId xmlns:a16="http://schemas.microsoft.com/office/drawing/2014/main" id="{8872E9AD-9134-E462-9240-704A5A71EAE4}"/>
              </a:ext>
            </a:extLst>
          </p:cNvPr>
          <p:cNvSpPr txBox="1"/>
          <p:nvPr/>
        </p:nvSpPr>
        <p:spPr>
          <a:xfrm>
            <a:off x="1823633" y="1484596"/>
            <a:ext cx="10017071" cy="5028556"/>
          </a:xfrm>
          <a:prstGeom prst="rect">
            <a:avLst/>
          </a:prstGeom>
          <a:noFill/>
        </p:spPr>
        <p:txBody>
          <a:bodyPr wrap="square">
            <a:spAutoFit/>
          </a:bodyPr>
          <a:lstStyle/>
          <a:p>
            <a:pPr>
              <a:lnSpc>
                <a:spcPct val="150000"/>
              </a:lnSpc>
            </a:pPr>
            <a:r>
              <a:rPr lang="en-US" sz="1800" dirty="0">
                <a:latin typeface="Times New Roman" panose="02020603050405020304" pitchFamily="18" charset="0"/>
                <a:ea typeface="+mn-lt"/>
                <a:cs typeface="Times New Roman" panose="02020603050405020304" pitchFamily="18" charset="0"/>
              </a:rPr>
              <a:t>      Most hospitals are still facing several challenges with Hospital Management System because some of them are still using manual processes, while those who are using computerized method are also facing the challenge of adjusting to it. Like:</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The high cost of software development and deployment.</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Complex design in terms of User Interface and User Experience (UI/UX Design)</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Fear of data security breach.</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Difficulty in migrating from manual processes, because both staff and patients are used to the manual processes and so are unable to speedily cope with the new system.</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Lack of IT-friendly medical personnel is also presenting several challenges.</a:t>
            </a:r>
            <a:endParaRPr lang="en-US" sz="1800" dirty="0">
              <a:latin typeface="Times New Roman" panose="02020603050405020304" pitchFamily="18" charset="0"/>
              <a:cs typeface="Times New Roman" panose="02020603050405020304" pitchFamily="18" charset="0"/>
            </a:endParaRPr>
          </a:p>
          <a:p>
            <a:pPr marL="285750" indent="-285750">
              <a:lnSpc>
                <a:spcPct val="150000"/>
              </a:lnSpc>
              <a:buFont typeface="Arial"/>
              <a:buChar char="•"/>
            </a:pPr>
            <a:r>
              <a:rPr lang="en-US" sz="1800" dirty="0">
                <a:latin typeface="Times New Roman" panose="02020603050405020304" pitchFamily="18" charset="0"/>
                <a:ea typeface="+mn-lt"/>
                <a:cs typeface="Times New Roman" panose="02020603050405020304" pitchFamily="18" charset="0"/>
              </a:rPr>
              <a:t>A Huge influx of patients visiting government hospitals makes the process of migrating to automated processes highly difficult. They do not have the patience to wait for registration and data entry and often fail to understand the functioning of automated processes.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19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22063-4316-7435-6C62-857ADD0D3FD2}"/>
              </a:ext>
            </a:extLst>
          </p:cNvPr>
          <p:cNvSpPr>
            <a:spLocks noGrp="1"/>
          </p:cNvSpPr>
          <p:nvPr>
            <p:ph type="title"/>
          </p:nvPr>
        </p:nvSpPr>
        <p:spPr>
          <a:xfrm>
            <a:off x="685800" y="403952"/>
            <a:ext cx="8610600" cy="1293028"/>
          </a:xfrm>
        </p:spPr>
        <p:txBody>
          <a:bodyPr/>
          <a:lstStyle/>
          <a:p>
            <a:r>
              <a:rPr lang="en-US" sz="4000" kern="1200" dirty="0">
                <a:solidFill>
                  <a:srgbClr val="FFFFFF"/>
                </a:solidFill>
                <a:latin typeface="+mj-lt"/>
                <a:ea typeface="+mj-ea"/>
                <a:cs typeface="+mj-cs"/>
              </a:rPr>
              <a:t>PROJECT description</a:t>
            </a:r>
            <a:endParaRPr lang="en-US" dirty="0"/>
          </a:p>
        </p:txBody>
      </p:sp>
      <p:sp>
        <p:nvSpPr>
          <p:cNvPr id="3" name="Footer Placeholder 2">
            <a:extLst>
              <a:ext uri="{FF2B5EF4-FFF2-40B4-BE49-F238E27FC236}">
                <a16:creationId xmlns:a16="http://schemas.microsoft.com/office/drawing/2014/main" id="{B2218908-AD14-0E7A-9FBD-77A1516816B1}"/>
              </a:ext>
            </a:extLst>
          </p:cNvPr>
          <p:cNvSpPr>
            <a:spLocks noGrp="1"/>
          </p:cNvSpPr>
          <p:nvPr>
            <p:ph type="ftr" sz="quarter" idx="11"/>
          </p:nvPr>
        </p:nvSpPr>
        <p:spPr/>
        <p:txBody>
          <a:bodyPr/>
          <a:lstStyle/>
          <a:p>
            <a:r>
              <a:rPr lang="en-US"/>
              <a:t>CURA</a:t>
            </a:r>
            <a:endParaRPr lang="en-US" dirty="0"/>
          </a:p>
        </p:txBody>
      </p:sp>
      <p:sp>
        <p:nvSpPr>
          <p:cNvPr id="4" name="Slide Number Placeholder 3">
            <a:extLst>
              <a:ext uri="{FF2B5EF4-FFF2-40B4-BE49-F238E27FC236}">
                <a16:creationId xmlns:a16="http://schemas.microsoft.com/office/drawing/2014/main" id="{49338CC7-518C-A364-4E38-C5B90FA8507D}"/>
              </a:ext>
            </a:extLst>
          </p:cNvPr>
          <p:cNvSpPr>
            <a:spLocks noGrp="1"/>
          </p:cNvSpPr>
          <p:nvPr>
            <p:ph type="sldNum" sz="quarter" idx="12"/>
          </p:nvPr>
        </p:nvSpPr>
        <p:spPr/>
        <p:txBody>
          <a:bodyPr/>
          <a:lstStyle/>
          <a:p>
            <a:endParaRPr lang="en-US" dirty="0"/>
          </a:p>
        </p:txBody>
      </p:sp>
      <p:sp>
        <p:nvSpPr>
          <p:cNvPr id="5" name="TextBox 4">
            <a:extLst>
              <a:ext uri="{FF2B5EF4-FFF2-40B4-BE49-F238E27FC236}">
                <a16:creationId xmlns:a16="http://schemas.microsoft.com/office/drawing/2014/main" id="{122B4C63-8658-E0AE-F92B-C1956AC39B79}"/>
              </a:ext>
            </a:extLst>
          </p:cNvPr>
          <p:cNvSpPr txBox="1"/>
          <p:nvPr/>
        </p:nvSpPr>
        <p:spPr>
          <a:xfrm>
            <a:off x="1354291" y="1522211"/>
            <a:ext cx="9483418" cy="4939814"/>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ea typeface="+mn-lt"/>
                <a:cs typeface="Times New Roman" panose="02020603050405020304" pitchFamily="18" charset="0"/>
              </a:rPr>
              <a:t>              CURA helps to automate routine tasks, optimize staff coordination, improve communication, distribute the workload, store different types of information, and provide financial and HR management.</a:t>
            </a:r>
          </a:p>
          <a:p>
            <a:pPr algn="just">
              <a:lnSpc>
                <a:spcPct val="150000"/>
              </a:lnSpc>
            </a:pPr>
            <a:endParaRPr lang="en-US" dirty="0">
              <a:solidFill>
                <a:srgbClr val="2D3339"/>
              </a:solidFill>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ea typeface="+mn-lt"/>
                <a:cs typeface="Times New Roman" panose="02020603050405020304" pitchFamily="18" charset="0"/>
              </a:rPr>
              <a:t>              A hospital management system (HMS) is a tool that collects data about patients, doctors, staff, hospital administrative details in one software. One of the biggest advantages of developing a hospital management system is that it makes the whole process paperless. </a:t>
            </a:r>
          </a:p>
          <a:p>
            <a:pPr algn="just">
              <a:lnSpc>
                <a:spcPct val="150000"/>
              </a:lnSpc>
            </a:pPr>
            <a:endParaRPr lang="en-US" dirty="0">
              <a:solidFill>
                <a:srgbClr val="2D3339"/>
              </a:solidFill>
              <a:latin typeface="Times New Roman" panose="02020603050405020304" pitchFamily="18" charset="0"/>
              <a:ea typeface="+mn-lt"/>
              <a:cs typeface="Times New Roman" panose="02020603050405020304" pitchFamily="18" charset="0"/>
            </a:endParaRPr>
          </a:p>
          <a:p>
            <a:pPr algn="just">
              <a:lnSpc>
                <a:spcPct val="150000"/>
              </a:lnSpc>
            </a:pPr>
            <a:r>
              <a:rPr lang="en-US" dirty="0">
                <a:latin typeface="Times New Roman" panose="02020603050405020304" pitchFamily="18" charset="0"/>
                <a:ea typeface="+mn-lt"/>
                <a:cs typeface="Times New Roman" panose="02020603050405020304" pitchFamily="18" charset="0"/>
              </a:rPr>
              <a:t>              Finances are another essential side of the hospitals. Apart from administrative, operational, and medical services, healthcare units must cope with billing and insurance operations. Integrating a financial system into a medical organization is vital for its sustainable financial performance. </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47672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9" name="Picture 1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20" name="Rectangle 14">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BFBD5E3-2503-BFCF-D07B-801C3E1638C7}"/>
              </a:ext>
            </a:extLst>
          </p:cNvPr>
          <p:cNvSpPr>
            <a:spLocks noGrp="1"/>
          </p:cNvSpPr>
          <p:nvPr>
            <p:ph type="title"/>
          </p:nvPr>
        </p:nvSpPr>
        <p:spPr>
          <a:xfrm>
            <a:off x="636696" y="643464"/>
            <a:ext cx="3761964" cy="3273061"/>
          </a:xfrm>
          <a:noFill/>
          <a:ln w="19050">
            <a:noFill/>
            <a:prstDash val="dash"/>
          </a:ln>
        </p:spPr>
        <p:txBody>
          <a:bodyPr vert="horz" lIns="91440" tIns="45720" rIns="91440" bIns="45720" rtlCol="0" anchor="b">
            <a:normAutofit/>
          </a:bodyPr>
          <a:lstStyle/>
          <a:p>
            <a:r>
              <a:rPr lang="en-US" sz="4400"/>
              <a:t>Team working aggrement</a:t>
            </a:r>
          </a:p>
        </p:txBody>
      </p:sp>
      <p:pic>
        <p:nvPicPr>
          <p:cNvPr id="6" name="Picture 5" descr="Graphical user interface, text, application&#10;&#10;Description automatically generated">
            <a:extLst>
              <a:ext uri="{FF2B5EF4-FFF2-40B4-BE49-F238E27FC236}">
                <a16:creationId xmlns:a16="http://schemas.microsoft.com/office/drawing/2014/main" id="{881474CE-0E11-1D46-3EBA-B56348DBDFD3}"/>
              </a:ext>
            </a:extLst>
          </p:cNvPr>
          <p:cNvPicPr>
            <a:picLocks noChangeAspect="1"/>
          </p:cNvPicPr>
          <p:nvPr/>
        </p:nvPicPr>
        <p:blipFill>
          <a:blip r:embed="rId4"/>
          <a:stretch>
            <a:fillRect/>
          </a:stretch>
        </p:blipFill>
        <p:spPr>
          <a:xfrm>
            <a:off x="5046653" y="1645266"/>
            <a:ext cx="6177937" cy="3706760"/>
          </a:xfrm>
          <a:prstGeom prst="rect">
            <a:avLst/>
          </a:prstGeom>
        </p:spPr>
      </p:pic>
      <p:sp>
        <p:nvSpPr>
          <p:cNvPr id="3" name="Footer Placeholder 2">
            <a:extLst>
              <a:ext uri="{FF2B5EF4-FFF2-40B4-BE49-F238E27FC236}">
                <a16:creationId xmlns:a16="http://schemas.microsoft.com/office/drawing/2014/main" id="{ACC9BF0B-C556-A2F7-C068-77F59186D451}"/>
              </a:ext>
            </a:extLst>
          </p:cNvPr>
          <p:cNvSpPr>
            <a:spLocks noGrp="1"/>
          </p:cNvSpPr>
          <p:nvPr>
            <p:ph type="ftr" sz="quarter" idx="11"/>
          </p:nvPr>
        </p:nvSpPr>
        <p:spPr>
          <a:xfrm>
            <a:off x="832540" y="6351325"/>
            <a:ext cx="6400800" cy="365760"/>
          </a:xfrm>
        </p:spPr>
        <p:txBody>
          <a:bodyPr vert="horz" lIns="91440" tIns="45720" rIns="91440" bIns="45720" rtlCol="0" anchor="ctr">
            <a:normAutofit/>
          </a:bodyPr>
          <a:lstStyle/>
          <a:p>
            <a:pPr>
              <a:spcAft>
                <a:spcPts val="600"/>
              </a:spcAft>
            </a:pPr>
            <a:r>
              <a:rPr lang="en-US"/>
              <a:t>CURA</a:t>
            </a:r>
          </a:p>
        </p:txBody>
      </p:sp>
      <p:sp>
        <p:nvSpPr>
          <p:cNvPr id="4" name="Slide Number Placeholder 3">
            <a:extLst>
              <a:ext uri="{FF2B5EF4-FFF2-40B4-BE49-F238E27FC236}">
                <a16:creationId xmlns:a16="http://schemas.microsoft.com/office/drawing/2014/main" id="{E44CAA96-0CE9-D049-8CD1-5F51CDB1BBCE}"/>
              </a:ext>
            </a:extLst>
          </p:cNvPr>
          <p:cNvSpPr>
            <a:spLocks noGrp="1"/>
          </p:cNvSpPr>
          <p:nvPr>
            <p:ph type="sldNum" sz="quarter" idx="12"/>
          </p:nvPr>
        </p:nvSpPr>
        <p:spPr>
          <a:xfrm>
            <a:off x="10991654" y="6351325"/>
            <a:ext cx="798641" cy="365760"/>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9</a:t>
            </a:fld>
            <a:endParaRPr lang="en-US"/>
          </a:p>
        </p:txBody>
      </p:sp>
    </p:spTree>
    <p:extLst>
      <p:ext uri="{BB962C8B-B14F-4D97-AF65-F5344CB8AC3E}">
        <p14:creationId xmlns:p14="http://schemas.microsoft.com/office/powerpoint/2010/main" val="144242710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71af3243-3dd4-4a8d-8c0d-dd76da1f02a5"/>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230e9df3-be65-4c73-a93b-d1236ebd677e"/>
    <ds:schemaRef ds:uri="http://purl.org/dc/terms/"/>
    <ds:schemaRef ds:uri="16c05727-aa75-4e4a-9b5f-8a80a1165891"/>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{588FD0E1-9B1F-834B-8BA7-950F7DE9566F}tf10001079</Template>
  <TotalTime>6672</TotalTime>
  <Words>2372</Words>
  <Application>Microsoft Office PowerPoint</Application>
  <PresentationFormat>Widescreen</PresentationFormat>
  <Paragraphs>424</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Century Gothic</vt:lpstr>
      <vt:lpstr>Tenorite</vt:lpstr>
      <vt:lpstr>Times New Roman</vt:lpstr>
      <vt:lpstr>Wingdings</vt:lpstr>
      <vt:lpstr>Vapor Trail</vt:lpstr>
      <vt:lpstr>CURA-HMS</vt:lpstr>
      <vt:lpstr>AGENDA</vt:lpstr>
      <vt:lpstr>AGENDA</vt:lpstr>
      <vt:lpstr>Improvements FROM PROFESSOR FEEDBACK</vt:lpstr>
      <vt:lpstr>MEET OUR TEAM</vt:lpstr>
      <vt:lpstr>MEET OUR TEAM</vt:lpstr>
      <vt:lpstr>PROBLEM STATEMENT</vt:lpstr>
      <vt:lpstr>PROJECT description</vt:lpstr>
      <vt:lpstr>Team working aggrement</vt:lpstr>
      <vt:lpstr>Personas</vt:lpstr>
      <vt:lpstr>Persona 1</vt:lpstr>
      <vt:lpstr>Persona 2</vt:lpstr>
      <vt:lpstr>Persona 3</vt:lpstr>
      <vt:lpstr>Minimum viable product</vt:lpstr>
      <vt:lpstr>PowerPoint Presentation</vt:lpstr>
      <vt:lpstr>ALGORITHM</vt:lpstr>
      <vt:lpstr>ArchitecturAL Diagram</vt:lpstr>
      <vt:lpstr>PowerPoint Presentation</vt:lpstr>
      <vt:lpstr>PowerPoint Presentation</vt:lpstr>
      <vt:lpstr>PowerPoint Presentation</vt:lpstr>
      <vt:lpstr>PowerPoint Presentation</vt:lpstr>
      <vt:lpstr>PowerPoint Presentation</vt:lpstr>
      <vt:lpstr>SPRINT4  RECAP</vt:lpstr>
      <vt:lpstr>SPRINT 4 VS SPRINT 5</vt:lpstr>
      <vt:lpstr>PowerPoint Presentation</vt:lpstr>
      <vt:lpstr>PRODUCT BACKLOG</vt:lpstr>
      <vt:lpstr>Sprint BACKLOG</vt:lpstr>
      <vt:lpstr>Sprint BACKLOG 5</vt:lpstr>
      <vt:lpstr>USER STORIES AND ACCEPTANCE CRITERIA</vt:lpstr>
      <vt:lpstr>PowerPoint Presentation</vt:lpstr>
      <vt:lpstr>PowerPoint Presentation</vt:lpstr>
      <vt:lpstr>PowerPoint Presentation</vt:lpstr>
      <vt:lpstr>TEST CASES</vt:lpstr>
      <vt:lpstr>TEST CASES</vt:lpstr>
      <vt:lpstr>TEST CASES</vt:lpstr>
      <vt:lpstr>stories Completed and not Completed</vt:lpstr>
      <vt:lpstr>METRICS</vt:lpstr>
      <vt:lpstr>PowerPoint Presentation</vt:lpstr>
      <vt:lpstr>PowerPoint Presentation</vt:lpstr>
      <vt:lpstr>PowerPoint Presentation</vt:lpstr>
      <vt:lpstr>    </vt:lpstr>
      <vt:lpstr>Sprint 6</vt:lpstr>
      <vt:lpstr>Stories planned for Sprint 6</vt:lpstr>
      <vt:lpstr>PowerPoint Presentation</vt:lpstr>
      <vt:lpstr>PowerPoint Presentation</vt:lpstr>
      <vt:lpstr>PowerPoint Presentation</vt:lpstr>
      <vt:lpstr>Live application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Sai Tej Koribilli</dc:creator>
  <cp:lastModifiedBy>Sai Tej Koribilli</cp:lastModifiedBy>
  <cp:revision>487</cp:revision>
  <dcterms:created xsi:type="dcterms:W3CDTF">2022-11-15T01:54:28Z</dcterms:created>
  <dcterms:modified xsi:type="dcterms:W3CDTF">2023-02-08T07:20:12Z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